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8"/>
  </p:notesMasterIdLst>
  <p:sldIdLst>
    <p:sldId id="256" r:id="rId34"/>
    <p:sldId id="257" r:id="rId35"/>
    <p:sldId id="258" r:id="rId36"/>
    <p:sldId id="259" r:id="rId37"/>
    <p:sldId id="260" r:id="rId38"/>
    <p:sldId id="261" r:id="rId39"/>
    <p:sldId id="262" r:id="rId40"/>
    <p:sldId id="263" r:id="rId41"/>
    <p:sldId id="264" r:id="rId42"/>
    <p:sldId id="265" r:id="rId43"/>
    <p:sldId id="266" r:id="rId44"/>
    <p:sldId id="267" r:id="rId45"/>
    <p:sldId id="268" r:id="rId46"/>
    <p:sldId id="269" r:id="rId47"/>
  </p:sldIdLst>
  <p:sldSz cx="18288000" cy="10287000"/>
  <p:notesSz cx="6858000" cy="9144000"/>
  <p:embeddedFontLst>
    <p:embeddedFont>
      <p:font typeface="Oswald" charset="1" panose="00000500000000000000"/>
      <p:regular r:id="rId6"/>
    </p:embeddedFont>
    <p:embeddedFont>
      <p:font typeface="Oswald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Montserrat Light" charset="1" panose="00000400000000000000"/>
      <p:regular r:id="rId12"/>
    </p:embeddedFont>
    <p:embeddedFont>
      <p:font typeface="Montserrat Light Bold" charset="1" panose="00000800000000000000"/>
      <p:regular r:id="rId13"/>
    </p:embeddedFont>
    <p:embeddedFont>
      <p:font typeface="Montserrat Light Italics" charset="1" panose="00000400000000000000"/>
      <p:regular r:id="rId14"/>
    </p:embeddedFont>
    <p:embeddedFont>
      <p:font typeface="Montserrat Light Bold Italics" charset="1" panose="00000800000000000000"/>
      <p:regular r:id="rId15"/>
    </p:embeddedFont>
    <p:embeddedFont>
      <p:font typeface="DM Sans" charset="1" panose="00000000000000000000"/>
      <p:regular r:id="rId16"/>
    </p:embeddedFont>
    <p:embeddedFont>
      <p:font typeface="DM Sans Bold" charset="1" panose="00000000000000000000"/>
      <p:regular r:id="rId17"/>
    </p:embeddedFont>
    <p:embeddedFont>
      <p:font typeface="DM Sans Italics" charset="1" panose="00000000000000000000"/>
      <p:regular r:id="rId18"/>
    </p:embeddedFont>
    <p:embeddedFont>
      <p:font typeface="DM Sans Bold Italics" charset="1" panose="00000000000000000000"/>
      <p:regular r:id="rId19"/>
    </p:embeddedFont>
    <p:embeddedFont>
      <p:font typeface="Codec Pro ExtraBold" charset="1" panose="00000700000000000000"/>
      <p:regular r:id="rId20"/>
    </p:embeddedFont>
    <p:embeddedFont>
      <p:font typeface="Codec Pro ExtraBold Bold" charset="1" panose="00000900000000000000"/>
      <p:regular r:id="rId21"/>
    </p:embeddedFont>
    <p:embeddedFont>
      <p:font typeface="Open Sauce" charset="1" panose="00000500000000000000"/>
      <p:regular r:id="rId22"/>
    </p:embeddedFont>
    <p:embeddedFont>
      <p:font typeface="Open Sauce Bold" charset="1" panose="00000800000000000000"/>
      <p:regular r:id="rId23"/>
    </p:embeddedFont>
    <p:embeddedFont>
      <p:font typeface="Open Sauce Italics" charset="1" panose="00000500000000000000"/>
      <p:regular r:id="rId24"/>
    </p:embeddedFont>
    <p:embeddedFont>
      <p:font typeface="Open Sauce Bold Italics" charset="1" panose="00000800000000000000"/>
      <p:regular r:id="rId25"/>
    </p:embeddedFont>
    <p:embeddedFont>
      <p:font typeface="Open Sauce Light" charset="1" panose="00000400000000000000"/>
      <p:regular r:id="rId26"/>
    </p:embeddedFont>
    <p:embeddedFont>
      <p:font typeface="Open Sauce Light Italics" charset="1" panose="00000400000000000000"/>
      <p:regular r:id="rId27"/>
    </p:embeddedFont>
    <p:embeddedFont>
      <p:font typeface="Open Sauce Medium" charset="1" panose="00000600000000000000"/>
      <p:regular r:id="rId28"/>
    </p:embeddedFont>
    <p:embeddedFont>
      <p:font typeface="Open Sauce Medium Italics" charset="1" panose="00000600000000000000"/>
      <p:regular r:id="rId29"/>
    </p:embeddedFont>
    <p:embeddedFont>
      <p:font typeface="Open Sauce Semi-Bold" charset="1" panose="00000700000000000000"/>
      <p:regular r:id="rId30"/>
    </p:embeddedFont>
    <p:embeddedFont>
      <p:font typeface="Open Sauce Semi-Bold Italics" charset="1" panose="00000700000000000000"/>
      <p:regular r:id="rId31"/>
    </p:embeddedFont>
    <p:embeddedFont>
      <p:font typeface="Open Sauce Heavy" charset="1" panose="00000A00000000000000"/>
      <p:regular r:id="rId32"/>
    </p:embeddedFont>
    <p:embeddedFont>
      <p:font typeface="Open Sauce Heavy Italics" charset="1" panose="00000A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42" Target="slides/slide9.xml" Type="http://schemas.openxmlformats.org/officeDocument/2006/relationships/slide"/><Relationship Id="rId43" Target="slides/slide10.xml" Type="http://schemas.openxmlformats.org/officeDocument/2006/relationships/slide"/><Relationship Id="rId44" Target="slides/slide11.xml" Type="http://schemas.openxmlformats.org/officeDocument/2006/relationships/slide"/><Relationship Id="rId45" Target="slides/slide12.xml" Type="http://schemas.openxmlformats.org/officeDocument/2006/relationships/slide"/><Relationship Id="rId46" Target="slides/slide13.xml" Type="http://schemas.openxmlformats.org/officeDocument/2006/relationships/slide"/><Relationship Id="rId47" Target="slides/slide14.xml" Type="http://schemas.openxmlformats.org/officeDocument/2006/relationships/slide"/><Relationship Id="rId48" Target="notesMasters/notesMaster1.xml" Type="http://schemas.openxmlformats.org/officeDocument/2006/relationships/notesMaster"/><Relationship Id="rId49" Target="theme/theme2.xml" Type="http://schemas.openxmlformats.org/officeDocument/2006/relationships/theme"/><Relationship Id="rId5" Target="tableStyles.xml" Type="http://schemas.openxmlformats.org/officeDocument/2006/relationships/tableStyles"/><Relationship Id="rId50" Target="notesSlides/notesSlide1.xml" Type="http://schemas.openxmlformats.org/officeDocument/2006/relationships/notesSlide"/><Relationship Id="rId51" Target="notesSlides/notesSlide2.xml" Type="http://schemas.openxmlformats.org/officeDocument/2006/relationships/notesSlide"/><Relationship Id="rId52" Target="notesSlides/notesSlide3.xml" Type="http://schemas.openxmlformats.org/officeDocument/2006/relationships/note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27.png" Type="http://schemas.openxmlformats.org/officeDocument/2006/relationships/image"/><Relationship Id="rId4" Target="../media/image28.svg" Type="http://schemas.openxmlformats.org/officeDocument/2006/relationships/image"/><Relationship Id="rId5" Target="../media/image43.png" Type="http://schemas.openxmlformats.org/officeDocument/2006/relationships/image"/><Relationship Id="rId6" Target="../media/image4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45.png" Type="http://schemas.openxmlformats.org/officeDocument/2006/relationships/image"/><Relationship Id="rId5" Target="../media/image46.png" Type="http://schemas.openxmlformats.org/officeDocument/2006/relationships/image"/><Relationship Id="rId6" Target="../media/image47.png" Type="http://schemas.openxmlformats.org/officeDocument/2006/relationships/image"/><Relationship Id="rId7" Target="../media/image48.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49.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png" Type="http://schemas.openxmlformats.org/officeDocument/2006/relationships/image"/><Relationship Id="rId14" Target="../media/image2.svg" Type="http://schemas.openxmlformats.org/officeDocument/2006/relationships/image"/><Relationship Id="rId15" Target="../media/image3.png" Type="http://schemas.openxmlformats.org/officeDocument/2006/relationships/image"/><Relationship Id="rId16" Target="../media/image4.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jpeg" Type="http://schemas.openxmlformats.org/officeDocument/2006/relationships/image"/><Relationship Id="rId2" Target="../media/image7.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jpeg" Type="http://schemas.openxmlformats.org/officeDocument/2006/relationships/image"/><Relationship Id="rId9" Target="../media/image1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32.png" Type="http://schemas.openxmlformats.org/officeDocument/2006/relationships/image"/><Relationship Id="rId9" Target="https://github.com/MoinDalvs/CO2_Emission_Forecasting" TargetMode="External" Type="http://schemas.openxmlformats.org/officeDocument/2006/relationships/hyperlink"/></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 Id="rId6" Target="../media/image35.png" Type="http://schemas.openxmlformats.org/officeDocument/2006/relationships/image"/><Relationship Id="rId7" Target="../media/image36.png" Type="http://schemas.openxmlformats.org/officeDocument/2006/relationships/image"/><Relationship Id="rId8" Target="../media/image3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27.png" Type="http://schemas.openxmlformats.org/officeDocument/2006/relationships/image"/><Relationship Id="rId4" Target="../media/image28.svg" Type="http://schemas.openxmlformats.org/officeDocument/2006/relationships/image"/><Relationship Id="rId5" Target="../media/image4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7.png" Type="http://schemas.openxmlformats.org/officeDocument/2006/relationships/image"/><Relationship Id="rId4" Target="../media/image28.svg" Type="http://schemas.openxmlformats.org/officeDocument/2006/relationships/image"/><Relationship Id="rId5" Target="../media/image41.png" Type="http://schemas.openxmlformats.org/officeDocument/2006/relationships/image"/><Relationship Id="rId6" Target="../media/image4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12974764" y="-207071"/>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FFCF04"/>
            </a:solidFill>
          </p:spPr>
        </p:sp>
        <p:sp>
          <p:nvSpPr>
            <p:cNvPr name="TextBox 4" id="4"/>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16384715" y="9009597"/>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543050" y="-558218"/>
            <a:ext cx="3086100" cy="11299900"/>
            <a:chOff x="0" y="0"/>
            <a:chExt cx="812800" cy="2976105"/>
          </a:xfrm>
        </p:grpSpPr>
        <p:sp>
          <p:nvSpPr>
            <p:cNvPr name="Freeform 7" id="7"/>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FFCF04"/>
            </a:solidFill>
          </p:spPr>
        </p:sp>
        <p:sp>
          <p:nvSpPr>
            <p:cNvPr name="TextBox 8" id="8"/>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1227773" y="4163622"/>
            <a:ext cx="110236" cy="2818996"/>
            <a:chOff x="0" y="0"/>
            <a:chExt cx="26312" cy="672855"/>
          </a:xfrm>
        </p:grpSpPr>
        <p:sp>
          <p:nvSpPr>
            <p:cNvPr name="Freeform 10" id="10"/>
            <p:cNvSpPr/>
            <p:nvPr/>
          </p:nvSpPr>
          <p:spPr>
            <a:xfrm flipH="false" flipV="false" rot="0">
              <a:off x="0" y="0"/>
              <a:ext cx="26312" cy="672855"/>
            </a:xfrm>
            <a:custGeom>
              <a:avLst/>
              <a:gdLst/>
              <a:ahLst/>
              <a:cxnLst/>
              <a:rect r="r" b="b" t="t" l="l"/>
              <a:pathLst>
                <a:path h="672855" w="26312">
                  <a:moveTo>
                    <a:pt x="0" y="0"/>
                  </a:moveTo>
                  <a:lnTo>
                    <a:pt x="26312" y="0"/>
                  </a:lnTo>
                  <a:lnTo>
                    <a:pt x="26312" y="672855"/>
                  </a:lnTo>
                  <a:lnTo>
                    <a:pt x="0" y="672855"/>
                  </a:lnTo>
                  <a:close/>
                </a:path>
              </a:pathLst>
            </a:custGeom>
            <a:solidFill>
              <a:srgbClr val="FFFFFF"/>
            </a:solidFill>
          </p:spPr>
        </p:sp>
        <p:sp>
          <p:nvSpPr>
            <p:cNvPr name="TextBox 11" id="11"/>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12" id="12"/>
          <p:cNvGrpSpPr/>
          <p:nvPr/>
        </p:nvGrpSpPr>
        <p:grpSpPr>
          <a:xfrm rot="0">
            <a:off x="1752928" y="3206708"/>
            <a:ext cx="3459096" cy="569486"/>
            <a:chOff x="0" y="0"/>
            <a:chExt cx="825638" cy="135928"/>
          </a:xfrm>
        </p:grpSpPr>
        <p:sp>
          <p:nvSpPr>
            <p:cNvPr name="Freeform 13" id="13"/>
            <p:cNvSpPr/>
            <p:nvPr/>
          </p:nvSpPr>
          <p:spPr>
            <a:xfrm flipH="false" flipV="false" rot="0">
              <a:off x="0" y="0"/>
              <a:ext cx="825638" cy="135928"/>
            </a:xfrm>
            <a:custGeom>
              <a:avLst/>
              <a:gdLst/>
              <a:ahLst/>
              <a:cxnLst/>
              <a:rect r="r" b="b" t="t" l="l"/>
              <a:pathLst>
                <a:path h="135928" w="825638">
                  <a:moveTo>
                    <a:pt x="40286" y="0"/>
                  </a:moveTo>
                  <a:lnTo>
                    <a:pt x="785351" y="0"/>
                  </a:lnTo>
                  <a:cubicBezTo>
                    <a:pt x="807601" y="0"/>
                    <a:pt x="825638" y="18037"/>
                    <a:pt x="825638" y="40286"/>
                  </a:cubicBezTo>
                  <a:lnTo>
                    <a:pt x="825638" y="95642"/>
                  </a:lnTo>
                  <a:cubicBezTo>
                    <a:pt x="825638" y="117891"/>
                    <a:pt x="807601" y="135928"/>
                    <a:pt x="785351" y="135928"/>
                  </a:cubicBezTo>
                  <a:lnTo>
                    <a:pt x="40286" y="135928"/>
                  </a:lnTo>
                  <a:cubicBezTo>
                    <a:pt x="18037" y="135928"/>
                    <a:pt x="0" y="117891"/>
                    <a:pt x="0" y="95642"/>
                  </a:cubicBezTo>
                  <a:lnTo>
                    <a:pt x="0" y="40286"/>
                  </a:lnTo>
                  <a:cubicBezTo>
                    <a:pt x="0" y="18037"/>
                    <a:pt x="18037" y="0"/>
                    <a:pt x="40286" y="0"/>
                  </a:cubicBezTo>
                  <a:close/>
                </a:path>
              </a:pathLst>
            </a:custGeom>
            <a:solidFill>
              <a:srgbClr val="FFCF04"/>
            </a:solidFill>
          </p:spPr>
        </p:sp>
        <p:sp>
          <p:nvSpPr>
            <p:cNvPr name="TextBox 14" id="14"/>
            <p:cNvSpPr txBox="true"/>
            <p:nvPr/>
          </p:nvSpPr>
          <p:spPr>
            <a:xfrm>
              <a:off x="0" y="-28575"/>
              <a:ext cx="812800" cy="841375"/>
            </a:xfrm>
            <a:prstGeom prst="rect">
              <a:avLst/>
            </a:prstGeom>
          </p:spPr>
          <p:txBody>
            <a:bodyPr anchor="ctr" rtlCol="false" tIns="56055" lIns="56055" bIns="56055" rIns="56055"/>
            <a:lstStyle/>
            <a:p>
              <a:pPr algn="ctr">
                <a:lnSpc>
                  <a:spcPts val="3120"/>
                </a:lnSpc>
              </a:pPr>
              <a:r>
                <a:rPr lang="en-US" sz="2400">
                  <a:solidFill>
                    <a:srgbClr val="FFFFFF"/>
                  </a:solidFill>
                  <a:latin typeface="Montserrat Light"/>
                </a:rPr>
                <a:t>Presentation 2023</a:t>
              </a:r>
            </a:p>
          </p:txBody>
        </p:sp>
      </p:grpSp>
      <p:sp>
        <p:nvSpPr>
          <p:cNvPr name="Freeform 15" id="15"/>
          <p:cNvSpPr/>
          <p:nvPr/>
        </p:nvSpPr>
        <p:spPr>
          <a:xfrm flipH="false" flipV="false" rot="0">
            <a:off x="-2777871" y="-207071"/>
            <a:ext cx="3806571" cy="2083232"/>
          </a:xfrm>
          <a:custGeom>
            <a:avLst/>
            <a:gdLst/>
            <a:ahLst/>
            <a:cxnLst/>
            <a:rect r="r" b="b" t="t" l="l"/>
            <a:pathLst>
              <a:path h="2083232" w="3806571">
                <a:moveTo>
                  <a:pt x="0" y="0"/>
                </a:moveTo>
                <a:lnTo>
                  <a:pt x="3806571" y="0"/>
                </a:lnTo>
                <a:lnTo>
                  <a:pt x="3806571" y="2083233"/>
                </a:lnTo>
                <a:lnTo>
                  <a:pt x="0" y="20832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543050" y="8807702"/>
            <a:ext cx="1993917" cy="1479298"/>
          </a:xfrm>
          <a:custGeom>
            <a:avLst/>
            <a:gdLst/>
            <a:ahLst/>
            <a:cxnLst/>
            <a:rect r="r" b="b" t="t" l="l"/>
            <a:pathLst>
              <a:path h="1479298" w="1993917">
                <a:moveTo>
                  <a:pt x="0" y="0"/>
                </a:moveTo>
                <a:lnTo>
                  <a:pt x="1993917" y="0"/>
                </a:lnTo>
                <a:lnTo>
                  <a:pt x="1993917" y="1479298"/>
                </a:lnTo>
                <a:lnTo>
                  <a:pt x="0" y="1479298"/>
                </a:lnTo>
                <a:lnTo>
                  <a:pt x="0" y="0"/>
                </a:lnTo>
                <a:close/>
              </a:path>
            </a:pathLst>
          </a:custGeom>
          <a:blipFill>
            <a:blip r:embed="rId6"/>
            <a:stretch>
              <a:fillRect l="0" t="0" r="0" b="0"/>
            </a:stretch>
          </a:blipFill>
        </p:spPr>
      </p:sp>
      <p:sp>
        <p:nvSpPr>
          <p:cNvPr name="Freeform 17" id="17"/>
          <p:cNvSpPr/>
          <p:nvPr/>
        </p:nvSpPr>
        <p:spPr>
          <a:xfrm flipH="false" flipV="false" rot="0">
            <a:off x="9868623" y="2985853"/>
            <a:ext cx="8076031" cy="4347597"/>
          </a:xfrm>
          <a:custGeom>
            <a:avLst/>
            <a:gdLst/>
            <a:ahLst/>
            <a:cxnLst/>
            <a:rect r="r" b="b" t="t" l="l"/>
            <a:pathLst>
              <a:path h="4347597" w="8076031">
                <a:moveTo>
                  <a:pt x="0" y="0"/>
                </a:moveTo>
                <a:lnTo>
                  <a:pt x="8076032" y="0"/>
                </a:lnTo>
                <a:lnTo>
                  <a:pt x="8076032" y="4347597"/>
                </a:lnTo>
                <a:lnTo>
                  <a:pt x="0" y="4347597"/>
                </a:lnTo>
                <a:lnTo>
                  <a:pt x="0" y="0"/>
                </a:lnTo>
                <a:close/>
              </a:path>
            </a:pathLst>
          </a:custGeom>
          <a:blipFill>
            <a:blip r:embed="rId7"/>
            <a:stretch>
              <a:fillRect l="0" t="0" r="0" b="0"/>
            </a:stretch>
          </a:blipFill>
        </p:spPr>
      </p:sp>
      <p:sp>
        <p:nvSpPr>
          <p:cNvPr name="TextBox 18" id="18"/>
          <p:cNvSpPr txBox="true"/>
          <p:nvPr/>
        </p:nvSpPr>
        <p:spPr>
          <a:xfrm rot="0">
            <a:off x="1752928" y="7034551"/>
            <a:ext cx="8553855" cy="498104"/>
          </a:xfrm>
          <a:prstGeom prst="rect">
            <a:avLst/>
          </a:prstGeom>
        </p:spPr>
        <p:txBody>
          <a:bodyPr anchor="t" rtlCol="false" tIns="0" lIns="0" bIns="0" rIns="0">
            <a:spAutoFit/>
          </a:bodyPr>
          <a:lstStyle/>
          <a:p>
            <a:pPr>
              <a:lnSpc>
                <a:spcPts val="4045"/>
              </a:lnSpc>
            </a:pPr>
            <a:r>
              <a:rPr lang="en-US" sz="2889" spc="144">
                <a:solidFill>
                  <a:srgbClr val="231F20"/>
                </a:solidFill>
                <a:latin typeface="Open Sauce"/>
              </a:rPr>
              <a:t>Oleh </a:t>
            </a:r>
            <a:r>
              <a:rPr lang="en-US" sz="2889" spc="144">
                <a:solidFill>
                  <a:srgbClr val="231F20"/>
                </a:solidFill>
                <a:latin typeface="Open Sauce Bold"/>
              </a:rPr>
              <a:t>Mastering Digital Transformation</a:t>
            </a:r>
          </a:p>
        </p:txBody>
      </p:sp>
      <p:sp>
        <p:nvSpPr>
          <p:cNvPr name="TextBox 19" id="19"/>
          <p:cNvSpPr txBox="true"/>
          <p:nvPr/>
        </p:nvSpPr>
        <p:spPr>
          <a:xfrm rot="0">
            <a:off x="1752928" y="4069570"/>
            <a:ext cx="10756200" cy="3263880"/>
          </a:xfrm>
          <a:prstGeom prst="rect">
            <a:avLst/>
          </a:prstGeom>
        </p:spPr>
        <p:txBody>
          <a:bodyPr anchor="t" rtlCol="false" tIns="0" lIns="0" bIns="0" rIns="0">
            <a:spAutoFit/>
          </a:bodyPr>
          <a:lstStyle/>
          <a:p>
            <a:pPr>
              <a:lnSpc>
                <a:spcPts val="11813"/>
              </a:lnSpc>
            </a:pPr>
            <a:r>
              <a:rPr lang="en-US" sz="12306">
                <a:solidFill>
                  <a:srgbClr val="231F20"/>
                </a:solidFill>
                <a:latin typeface="Codec Pro ExtraBold"/>
              </a:rPr>
              <a:t>FINAL PROJECT</a:t>
            </a:r>
          </a:p>
        </p:txBody>
      </p:sp>
      <p:sp>
        <p:nvSpPr>
          <p:cNvPr name="TextBox 20" id="20"/>
          <p:cNvSpPr txBox="true"/>
          <p:nvPr/>
        </p:nvSpPr>
        <p:spPr>
          <a:xfrm rot="0">
            <a:off x="3482476" y="8952273"/>
            <a:ext cx="2279109" cy="1098940"/>
          </a:xfrm>
          <a:prstGeom prst="rect">
            <a:avLst/>
          </a:prstGeom>
        </p:spPr>
        <p:txBody>
          <a:bodyPr anchor="t" rtlCol="false" tIns="0" lIns="0" bIns="0" rIns="0">
            <a:spAutoFit/>
          </a:bodyPr>
          <a:lstStyle/>
          <a:p>
            <a:pPr>
              <a:lnSpc>
                <a:spcPts val="2953"/>
              </a:lnSpc>
            </a:pPr>
            <a:r>
              <a:rPr lang="en-US" sz="2109" spc="105">
                <a:solidFill>
                  <a:srgbClr val="231F20"/>
                </a:solidFill>
                <a:latin typeface="Open Sauce"/>
              </a:rPr>
              <a:t>Bootcamp </a:t>
            </a:r>
          </a:p>
          <a:p>
            <a:pPr>
              <a:lnSpc>
                <a:spcPts val="2953"/>
              </a:lnSpc>
            </a:pPr>
            <a:r>
              <a:rPr lang="en-US" sz="2109" spc="105">
                <a:solidFill>
                  <a:srgbClr val="231F20"/>
                </a:solidFill>
                <a:latin typeface="Open Sauce"/>
              </a:rPr>
              <a:t>Data Science</a:t>
            </a:r>
          </a:p>
          <a:p>
            <a:pPr>
              <a:lnSpc>
                <a:spcPts val="2953"/>
              </a:lnSpc>
            </a:pPr>
            <a:r>
              <a:rPr lang="en-US" sz="2109" spc="105">
                <a:solidFill>
                  <a:srgbClr val="231F20"/>
                </a:solidFill>
                <a:latin typeface="Open Sauce"/>
              </a:rPr>
              <a:t>Batch 27</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322124" y="775489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503003" y="2354579"/>
            <a:ext cx="7146022" cy="3886433"/>
          </a:xfrm>
          <a:custGeom>
            <a:avLst/>
            <a:gdLst/>
            <a:ahLst/>
            <a:cxnLst/>
            <a:rect r="r" b="b" t="t" l="l"/>
            <a:pathLst>
              <a:path h="3886433" w="7146022">
                <a:moveTo>
                  <a:pt x="0" y="0"/>
                </a:moveTo>
                <a:lnTo>
                  <a:pt x="7146022" y="0"/>
                </a:lnTo>
                <a:lnTo>
                  <a:pt x="7146022" y="3886433"/>
                </a:lnTo>
                <a:lnTo>
                  <a:pt x="0" y="3886433"/>
                </a:lnTo>
                <a:lnTo>
                  <a:pt x="0" y="0"/>
                </a:lnTo>
                <a:close/>
              </a:path>
            </a:pathLst>
          </a:custGeom>
          <a:blipFill>
            <a:blip r:embed="rId5"/>
            <a:stretch>
              <a:fillRect l="0" t="0" r="0" b="0"/>
            </a:stretch>
          </a:blipFill>
        </p:spPr>
      </p:sp>
      <p:sp>
        <p:nvSpPr>
          <p:cNvPr name="Freeform 5" id="5"/>
          <p:cNvSpPr/>
          <p:nvPr/>
        </p:nvSpPr>
        <p:spPr>
          <a:xfrm flipH="false" flipV="false" rot="0">
            <a:off x="712292" y="4835362"/>
            <a:ext cx="8431708" cy="1939722"/>
          </a:xfrm>
          <a:custGeom>
            <a:avLst/>
            <a:gdLst/>
            <a:ahLst/>
            <a:cxnLst/>
            <a:rect r="r" b="b" t="t" l="l"/>
            <a:pathLst>
              <a:path h="1939722" w="8431708">
                <a:moveTo>
                  <a:pt x="0" y="0"/>
                </a:moveTo>
                <a:lnTo>
                  <a:pt x="8431708" y="0"/>
                </a:lnTo>
                <a:lnTo>
                  <a:pt x="8431708" y="1939722"/>
                </a:lnTo>
                <a:lnTo>
                  <a:pt x="0" y="1939722"/>
                </a:lnTo>
                <a:lnTo>
                  <a:pt x="0" y="0"/>
                </a:lnTo>
                <a:close/>
              </a:path>
            </a:pathLst>
          </a:custGeom>
          <a:blipFill>
            <a:blip r:embed="rId6"/>
            <a:stretch>
              <a:fillRect l="0" t="0" r="0" b="0"/>
            </a:stretch>
          </a:blipFill>
        </p:spPr>
      </p:sp>
      <p:sp>
        <p:nvSpPr>
          <p:cNvPr name="TextBox 6" id="6"/>
          <p:cNvSpPr txBox="true"/>
          <p:nvPr/>
        </p:nvSpPr>
        <p:spPr>
          <a:xfrm rot="0">
            <a:off x="1792522" y="258721"/>
            <a:ext cx="9016222" cy="860896"/>
          </a:xfrm>
          <a:prstGeom prst="rect">
            <a:avLst/>
          </a:prstGeom>
        </p:spPr>
        <p:txBody>
          <a:bodyPr anchor="t" rtlCol="false" tIns="0" lIns="0" bIns="0" rIns="0">
            <a:spAutoFit/>
          </a:bodyPr>
          <a:lstStyle/>
          <a:p>
            <a:pPr algn="l" marL="0" indent="0" lvl="0">
              <a:lnSpc>
                <a:spcPts val="6416"/>
              </a:lnSpc>
              <a:spcBef>
                <a:spcPct val="0"/>
              </a:spcBef>
            </a:pPr>
            <a:r>
              <a:rPr lang="en-US" sz="4649" spc="455">
                <a:solidFill>
                  <a:srgbClr val="231F20"/>
                </a:solidFill>
                <a:latin typeface="Codec Pro ExtraBold"/>
              </a:rPr>
              <a:t>Statistical Methods</a:t>
            </a:r>
          </a:p>
        </p:txBody>
      </p:sp>
      <p:sp>
        <p:nvSpPr>
          <p:cNvPr name="TextBox 7" id="7"/>
          <p:cNvSpPr txBox="true"/>
          <p:nvPr/>
        </p:nvSpPr>
        <p:spPr>
          <a:xfrm rot="0">
            <a:off x="9144000" y="6881829"/>
            <a:ext cx="7864028" cy="2155308"/>
          </a:xfrm>
          <a:prstGeom prst="rect">
            <a:avLst/>
          </a:prstGeom>
        </p:spPr>
        <p:txBody>
          <a:bodyPr anchor="t" rtlCol="false" tIns="0" lIns="0" bIns="0" rIns="0">
            <a:spAutoFit/>
          </a:bodyPr>
          <a:lstStyle/>
          <a:p>
            <a:pPr algn="just" marL="435313" indent="-217656" lvl="1">
              <a:lnSpc>
                <a:spcPts val="2923"/>
              </a:lnSpc>
              <a:buFont typeface="Arial"/>
              <a:buChar char="•"/>
            </a:pPr>
            <a:r>
              <a:rPr lang="en-US" sz="2016" spc="100">
                <a:solidFill>
                  <a:srgbClr val="231F20"/>
                </a:solidFill>
                <a:latin typeface="Open Sauce"/>
              </a:rPr>
              <a:t>Hasil Dickey-Fuller Test menunjukkan bahwa nilai "Test Statistic" adalah -0.378463</a:t>
            </a:r>
          </a:p>
          <a:p>
            <a:pPr algn="just" marL="435313" indent="-217656" lvl="1">
              <a:lnSpc>
                <a:spcPts val="2923"/>
              </a:lnSpc>
              <a:buFont typeface="Arial"/>
              <a:buChar char="•"/>
            </a:pPr>
            <a:r>
              <a:rPr lang="en-US" sz="2016" spc="100">
                <a:solidFill>
                  <a:srgbClr val="231F20"/>
                </a:solidFill>
                <a:latin typeface="Open Sauce"/>
              </a:rPr>
              <a:t>Hipotesis nol menyatakan bahwa deret waktu memiliki unit root atau tidak stabil</a:t>
            </a:r>
          </a:p>
          <a:p>
            <a:pPr algn="just" marL="435313" indent="-217656" lvl="1">
              <a:lnSpc>
                <a:spcPts val="2923"/>
              </a:lnSpc>
              <a:buFont typeface="Arial"/>
              <a:buChar char="•"/>
            </a:pPr>
            <a:r>
              <a:rPr lang="en-US" sz="2016" spc="100">
                <a:solidFill>
                  <a:srgbClr val="231F20"/>
                </a:solidFill>
                <a:latin typeface="Open Sauce"/>
              </a:rPr>
              <a:t>Dapat disimpulkan bahwa deret waktu CO2 cenderung stabil</a:t>
            </a:r>
          </a:p>
        </p:txBody>
      </p:sp>
      <p:sp>
        <p:nvSpPr>
          <p:cNvPr name="TextBox 8" id="8"/>
          <p:cNvSpPr txBox="true"/>
          <p:nvPr/>
        </p:nvSpPr>
        <p:spPr>
          <a:xfrm rot="0">
            <a:off x="1792522" y="3596122"/>
            <a:ext cx="6086050" cy="717349"/>
          </a:xfrm>
          <a:prstGeom prst="rect">
            <a:avLst/>
          </a:prstGeom>
        </p:spPr>
        <p:txBody>
          <a:bodyPr anchor="t" rtlCol="false" tIns="0" lIns="0" bIns="0" rIns="0">
            <a:spAutoFit/>
          </a:bodyPr>
          <a:lstStyle/>
          <a:p>
            <a:pPr algn="ctr">
              <a:lnSpc>
                <a:spcPts val="5322"/>
              </a:lnSpc>
            </a:pPr>
            <a:r>
              <a:rPr lang="en-US" sz="3856" spc="377" u="sng">
                <a:solidFill>
                  <a:srgbClr val="231F20"/>
                </a:solidFill>
                <a:latin typeface="Codec Pro ExtraBold"/>
              </a:rPr>
              <a:t>DICKEY-FULLER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322124" y="775489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70619" y="1280150"/>
            <a:ext cx="5337107" cy="4070632"/>
          </a:xfrm>
          <a:custGeom>
            <a:avLst/>
            <a:gdLst/>
            <a:ahLst/>
            <a:cxnLst/>
            <a:rect r="r" b="b" t="t" l="l"/>
            <a:pathLst>
              <a:path h="4070632" w="5337107">
                <a:moveTo>
                  <a:pt x="0" y="0"/>
                </a:moveTo>
                <a:lnTo>
                  <a:pt x="5337108" y="0"/>
                </a:lnTo>
                <a:lnTo>
                  <a:pt x="5337108" y="4070633"/>
                </a:lnTo>
                <a:lnTo>
                  <a:pt x="0" y="4070633"/>
                </a:lnTo>
                <a:lnTo>
                  <a:pt x="0" y="0"/>
                </a:lnTo>
                <a:close/>
              </a:path>
            </a:pathLst>
          </a:custGeom>
          <a:blipFill>
            <a:blip r:embed="rId4"/>
            <a:stretch>
              <a:fillRect l="-2607" t="-166" r="-1406" b="-166"/>
            </a:stretch>
          </a:blipFill>
        </p:spPr>
      </p:sp>
      <p:sp>
        <p:nvSpPr>
          <p:cNvPr name="Freeform 5" id="5"/>
          <p:cNvSpPr/>
          <p:nvPr/>
        </p:nvSpPr>
        <p:spPr>
          <a:xfrm flipH="false" flipV="false" rot="0">
            <a:off x="8281757" y="1280150"/>
            <a:ext cx="5598196" cy="4070632"/>
          </a:xfrm>
          <a:custGeom>
            <a:avLst/>
            <a:gdLst/>
            <a:ahLst/>
            <a:cxnLst/>
            <a:rect r="r" b="b" t="t" l="l"/>
            <a:pathLst>
              <a:path h="4070632" w="5598196">
                <a:moveTo>
                  <a:pt x="0" y="0"/>
                </a:moveTo>
                <a:lnTo>
                  <a:pt x="5598196" y="0"/>
                </a:lnTo>
                <a:lnTo>
                  <a:pt x="5598196" y="4070633"/>
                </a:lnTo>
                <a:lnTo>
                  <a:pt x="0" y="4070633"/>
                </a:lnTo>
                <a:lnTo>
                  <a:pt x="0" y="0"/>
                </a:lnTo>
                <a:close/>
              </a:path>
            </a:pathLst>
          </a:custGeom>
          <a:blipFill>
            <a:blip r:embed="rId5"/>
            <a:stretch>
              <a:fillRect l="-354" t="-2138" r="-1026" b="-5748"/>
            </a:stretch>
          </a:blipFill>
        </p:spPr>
      </p:sp>
      <p:sp>
        <p:nvSpPr>
          <p:cNvPr name="Freeform 6" id="6"/>
          <p:cNvSpPr/>
          <p:nvPr/>
        </p:nvSpPr>
        <p:spPr>
          <a:xfrm flipH="false" flipV="false" rot="0">
            <a:off x="1245564" y="5603910"/>
            <a:ext cx="5504530" cy="4244439"/>
          </a:xfrm>
          <a:custGeom>
            <a:avLst/>
            <a:gdLst/>
            <a:ahLst/>
            <a:cxnLst/>
            <a:rect r="r" b="b" t="t" l="l"/>
            <a:pathLst>
              <a:path h="4244439" w="5504530">
                <a:moveTo>
                  <a:pt x="0" y="0"/>
                </a:moveTo>
                <a:lnTo>
                  <a:pt x="5504530" y="0"/>
                </a:lnTo>
                <a:lnTo>
                  <a:pt x="5504530" y="4244439"/>
                </a:lnTo>
                <a:lnTo>
                  <a:pt x="0" y="4244439"/>
                </a:lnTo>
                <a:lnTo>
                  <a:pt x="0" y="0"/>
                </a:lnTo>
                <a:close/>
              </a:path>
            </a:pathLst>
          </a:custGeom>
          <a:blipFill>
            <a:blip r:embed="rId6"/>
            <a:stretch>
              <a:fillRect l="0" t="-574" r="-1374" b="-574"/>
            </a:stretch>
          </a:blipFill>
        </p:spPr>
      </p:sp>
      <p:sp>
        <p:nvSpPr>
          <p:cNvPr name="Freeform 7" id="7"/>
          <p:cNvSpPr/>
          <p:nvPr/>
        </p:nvSpPr>
        <p:spPr>
          <a:xfrm flipH="false" flipV="false" rot="0">
            <a:off x="8081032" y="5672777"/>
            <a:ext cx="7804624" cy="3518848"/>
          </a:xfrm>
          <a:custGeom>
            <a:avLst/>
            <a:gdLst/>
            <a:ahLst/>
            <a:cxnLst/>
            <a:rect r="r" b="b" t="t" l="l"/>
            <a:pathLst>
              <a:path h="3518848" w="7804624">
                <a:moveTo>
                  <a:pt x="0" y="0"/>
                </a:moveTo>
                <a:lnTo>
                  <a:pt x="7804624" y="0"/>
                </a:lnTo>
                <a:lnTo>
                  <a:pt x="7804624" y="3518848"/>
                </a:lnTo>
                <a:lnTo>
                  <a:pt x="0" y="3518848"/>
                </a:lnTo>
                <a:lnTo>
                  <a:pt x="0" y="0"/>
                </a:lnTo>
                <a:close/>
              </a:path>
            </a:pathLst>
          </a:custGeom>
          <a:blipFill>
            <a:blip r:embed="rId7"/>
            <a:stretch>
              <a:fillRect l="0" t="0" r="0" b="0"/>
            </a:stretch>
          </a:blipFill>
        </p:spPr>
      </p:sp>
      <p:sp>
        <p:nvSpPr>
          <p:cNvPr name="TextBox 8" id="8"/>
          <p:cNvSpPr txBox="true"/>
          <p:nvPr/>
        </p:nvSpPr>
        <p:spPr>
          <a:xfrm rot="0">
            <a:off x="4363003" y="-35007"/>
            <a:ext cx="11334019" cy="1063707"/>
          </a:xfrm>
          <a:prstGeom prst="rect">
            <a:avLst/>
          </a:prstGeom>
        </p:spPr>
        <p:txBody>
          <a:bodyPr anchor="t" rtlCol="false" tIns="0" lIns="0" bIns="0" rIns="0">
            <a:spAutoFit/>
          </a:bodyPr>
          <a:lstStyle/>
          <a:p>
            <a:pPr algn="l" marL="0" indent="0" lvl="0">
              <a:lnSpc>
                <a:spcPts val="7956"/>
              </a:lnSpc>
              <a:spcBef>
                <a:spcPct val="0"/>
              </a:spcBef>
            </a:pPr>
            <a:r>
              <a:rPr lang="en-US" sz="5765" spc="565">
                <a:solidFill>
                  <a:srgbClr val="231F20"/>
                </a:solidFill>
                <a:latin typeface="Codec Pro ExtraBold"/>
              </a:rPr>
              <a:t>Model Comparison</a:t>
            </a:r>
          </a:p>
        </p:txBody>
      </p:sp>
      <p:sp>
        <p:nvSpPr>
          <p:cNvPr name="TextBox 9" id="9"/>
          <p:cNvSpPr txBox="true"/>
          <p:nvPr/>
        </p:nvSpPr>
        <p:spPr>
          <a:xfrm rot="0">
            <a:off x="3318586" y="1640056"/>
            <a:ext cx="2031683" cy="457200"/>
          </a:xfrm>
          <a:prstGeom prst="rect">
            <a:avLst/>
          </a:prstGeom>
        </p:spPr>
        <p:txBody>
          <a:bodyPr anchor="t" rtlCol="false" tIns="0" lIns="0" bIns="0" rIns="0">
            <a:spAutoFit/>
          </a:bodyPr>
          <a:lstStyle/>
          <a:p>
            <a:pPr algn="ctr">
              <a:lnSpc>
                <a:spcPts val="1800"/>
              </a:lnSpc>
            </a:pPr>
            <a:r>
              <a:rPr lang="en-US" sz="1500" spc="75">
                <a:solidFill>
                  <a:srgbClr val="231F20"/>
                </a:solidFill>
                <a:latin typeface="Open Sauce"/>
              </a:rPr>
              <a:t>Single Eksponensial</a:t>
            </a:r>
          </a:p>
          <a:p>
            <a:pPr algn="ctr">
              <a:lnSpc>
                <a:spcPts val="1800"/>
              </a:lnSpc>
              <a:spcBef>
                <a:spcPct val="0"/>
              </a:spcBef>
            </a:pPr>
            <a:r>
              <a:rPr lang="en-US" sz="1500" spc="75">
                <a:solidFill>
                  <a:srgbClr val="231F20"/>
                </a:solidFill>
                <a:latin typeface="Open Sauce"/>
              </a:rPr>
              <a:t>Smoothing</a:t>
            </a:r>
          </a:p>
        </p:txBody>
      </p:sp>
      <p:sp>
        <p:nvSpPr>
          <p:cNvPr name="TextBox 10" id="10"/>
          <p:cNvSpPr txBox="true"/>
          <p:nvPr/>
        </p:nvSpPr>
        <p:spPr>
          <a:xfrm rot="0">
            <a:off x="9924870" y="1621006"/>
            <a:ext cx="2948539" cy="485775"/>
          </a:xfrm>
          <a:prstGeom prst="rect">
            <a:avLst/>
          </a:prstGeom>
        </p:spPr>
        <p:txBody>
          <a:bodyPr anchor="t" rtlCol="false" tIns="0" lIns="0" bIns="0" rIns="0">
            <a:spAutoFit/>
          </a:bodyPr>
          <a:lstStyle/>
          <a:p>
            <a:pPr algn="ctr">
              <a:lnSpc>
                <a:spcPts val="1919"/>
              </a:lnSpc>
            </a:pPr>
            <a:r>
              <a:rPr lang="en-US" sz="1599" spc="79">
                <a:solidFill>
                  <a:srgbClr val="231F20"/>
                </a:solidFill>
                <a:latin typeface="Open Sauce"/>
              </a:rPr>
              <a:t>Double Eksponensial</a:t>
            </a:r>
          </a:p>
          <a:p>
            <a:pPr algn="ctr">
              <a:lnSpc>
                <a:spcPts val="1919"/>
              </a:lnSpc>
              <a:spcBef>
                <a:spcPct val="0"/>
              </a:spcBef>
            </a:pPr>
            <a:r>
              <a:rPr lang="en-US" sz="1599" spc="79">
                <a:solidFill>
                  <a:srgbClr val="231F20"/>
                </a:solidFill>
                <a:latin typeface="Open Sauce"/>
              </a:rPr>
              <a:t> Smoothing</a:t>
            </a:r>
          </a:p>
        </p:txBody>
      </p:sp>
      <p:sp>
        <p:nvSpPr>
          <p:cNvPr name="TextBox 11" id="11"/>
          <p:cNvSpPr txBox="true"/>
          <p:nvPr/>
        </p:nvSpPr>
        <p:spPr>
          <a:xfrm rot="0">
            <a:off x="1245564" y="5960383"/>
            <a:ext cx="5504530" cy="266700"/>
          </a:xfrm>
          <a:prstGeom prst="rect">
            <a:avLst/>
          </a:prstGeom>
        </p:spPr>
        <p:txBody>
          <a:bodyPr anchor="t" rtlCol="false" tIns="0" lIns="0" bIns="0" rIns="0">
            <a:spAutoFit/>
          </a:bodyPr>
          <a:lstStyle/>
          <a:p>
            <a:pPr algn="ctr">
              <a:lnSpc>
                <a:spcPts val="2159"/>
              </a:lnSpc>
              <a:spcBef>
                <a:spcPct val="0"/>
              </a:spcBef>
            </a:pPr>
            <a:r>
              <a:rPr lang="en-US" sz="1799" spc="89">
                <a:solidFill>
                  <a:srgbClr val="231F20"/>
                </a:solidFill>
                <a:latin typeface="Open Sauce"/>
              </a:rPr>
              <a:t>Arima</a:t>
            </a:r>
          </a:p>
        </p:txBody>
      </p:sp>
      <p:sp>
        <p:nvSpPr>
          <p:cNvPr name="TextBox 12" id="12"/>
          <p:cNvSpPr txBox="true"/>
          <p:nvPr/>
        </p:nvSpPr>
        <p:spPr>
          <a:xfrm rot="0">
            <a:off x="8810328" y="9220200"/>
            <a:ext cx="6346031" cy="798585"/>
          </a:xfrm>
          <a:prstGeom prst="rect">
            <a:avLst/>
          </a:prstGeom>
        </p:spPr>
        <p:txBody>
          <a:bodyPr anchor="t" rtlCol="false" tIns="0" lIns="0" bIns="0" rIns="0">
            <a:spAutoFit/>
          </a:bodyPr>
          <a:lstStyle/>
          <a:p>
            <a:pPr>
              <a:lnSpc>
                <a:spcPts val="3233"/>
              </a:lnSpc>
            </a:pPr>
            <a:r>
              <a:rPr lang="en-US" sz="2309" spc="115">
                <a:solidFill>
                  <a:srgbClr val="231F20"/>
                </a:solidFill>
                <a:latin typeface="Open Sauce"/>
              </a:rPr>
              <a:t>RMSE = </a:t>
            </a:r>
            <a:r>
              <a:rPr lang="en-US" sz="2309" spc="115">
                <a:solidFill>
                  <a:srgbClr val="231F20"/>
                </a:solidFill>
                <a:latin typeface="Open Sauce"/>
              </a:rPr>
              <a:t>Root Mean Square Error</a:t>
            </a:r>
          </a:p>
          <a:p>
            <a:pPr>
              <a:lnSpc>
                <a:spcPts val="3233"/>
              </a:lnSpc>
            </a:pPr>
            <a:r>
              <a:rPr lang="en-US" sz="2309" spc="115">
                <a:solidFill>
                  <a:srgbClr val="231F20"/>
                </a:solidFill>
                <a:latin typeface="Open Sauce"/>
              </a:rPr>
              <a:t>MAPE = Mean Absolute Percentage Error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322124" y="775489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328180" y="1490200"/>
            <a:ext cx="8931120" cy="7768100"/>
          </a:xfrm>
          <a:custGeom>
            <a:avLst/>
            <a:gdLst/>
            <a:ahLst/>
            <a:cxnLst/>
            <a:rect r="r" b="b" t="t" l="l"/>
            <a:pathLst>
              <a:path h="7768100" w="8931120">
                <a:moveTo>
                  <a:pt x="0" y="0"/>
                </a:moveTo>
                <a:lnTo>
                  <a:pt x="8931120" y="0"/>
                </a:lnTo>
                <a:lnTo>
                  <a:pt x="8931120" y="7768100"/>
                </a:lnTo>
                <a:lnTo>
                  <a:pt x="0" y="7768100"/>
                </a:lnTo>
                <a:lnTo>
                  <a:pt x="0" y="0"/>
                </a:lnTo>
                <a:close/>
              </a:path>
            </a:pathLst>
          </a:custGeom>
          <a:blipFill>
            <a:blip r:embed="rId4"/>
            <a:stretch>
              <a:fillRect l="0" t="0" r="0" b="0"/>
            </a:stretch>
          </a:blipFill>
        </p:spPr>
      </p:sp>
      <p:sp>
        <p:nvSpPr>
          <p:cNvPr name="TextBox 5" id="5"/>
          <p:cNvSpPr txBox="true"/>
          <p:nvPr/>
        </p:nvSpPr>
        <p:spPr>
          <a:xfrm rot="0">
            <a:off x="2059222" y="490990"/>
            <a:ext cx="11334019" cy="1063707"/>
          </a:xfrm>
          <a:prstGeom prst="rect">
            <a:avLst/>
          </a:prstGeom>
        </p:spPr>
        <p:txBody>
          <a:bodyPr anchor="t" rtlCol="false" tIns="0" lIns="0" bIns="0" rIns="0">
            <a:spAutoFit/>
          </a:bodyPr>
          <a:lstStyle/>
          <a:p>
            <a:pPr algn="l" marL="0" indent="0" lvl="0">
              <a:lnSpc>
                <a:spcPts val="7956"/>
              </a:lnSpc>
              <a:spcBef>
                <a:spcPct val="0"/>
              </a:spcBef>
            </a:pPr>
            <a:r>
              <a:rPr lang="en-US" sz="5765" spc="565">
                <a:solidFill>
                  <a:srgbClr val="231F20"/>
                </a:solidFill>
                <a:latin typeface="Codec Pro ExtraBold"/>
              </a:rPr>
              <a:t>Deployment</a:t>
            </a:r>
          </a:p>
        </p:txBody>
      </p:sp>
      <p:sp>
        <p:nvSpPr>
          <p:cNvPr name="TextBox 6" id="6"/>
          <p:cNvSpPr txBox="true"/>
          <p:nvPr/>
        </p:nvSpPr>
        <p:spPr>
          <a:xfrm rot="0">
            <a:off x="2059222" y="2457640"/>
            <a:ext cx="3236039" cy="1420703"/>
          </a:xfrm>
          <a:prstGeom prst="rect">
            <a:avLst/>
          </a:prstGeom>
        </p:spPr>
        <p:txBody>
          <a:bodyPr anchor="t" rtlCol="false" tIns="0" lIns="0" bIns="0" rIns="0">
            <a:spAutoFit/>
          </a:bodyPr>
          <a:lstStyle/>
          <a:p>
            <a:pPr algn="just" marL="572350" indent="-286175" lvl="1">
              <a:lnSpc>
                <a:spcPts val="3843"/>
              </a:lnSpc>
              <a:buFont typeface="Arial"/>
              <a:buChar char="•"/>
            </a:pPr>
            <a:r>
              <a:rPr lang="en-US" sz="2650" spc="132">
                <a:solidFill>
                  <a:srgbClr val="231F20"/>
                </a:solidFill>
                <a:latin typeface="Open Sauce"/>
              </a:rPr>
              <a:t>Visual Studio</a:t>
            </a:r>
          </a:p>
          <a:p>
            <a:pPr algn="just" marL="572350" indent="-286175" lvl="1">
              <a:lnSpc>
                <a:spcPts val="3843"/>
              </a:lnSpc>
              <a:buFont typeface="Arial"/>
              <a:buChar char="•"/>
            </a:pPr>
            <a:r>
              <a:rPr lang="en-US" sz="2650" spc="132">
                <a:solidFill>
                  <a:srgbClr val="231F20"/>
                </a:solidFill>
                <a:latin typeface="Open Sauce"/>
              </a:rPr>
              <a:t>GitHub</a:t>
            </a:r>
          </a:p>
          <a:p>
            <a:pPr algn="just" marL="572350" indent="-286175" lvl="1">
              <a:lnSpc>
                <a:spcPts val="3843"/>
              </a:lnSpc>
              <a:buFont typeface="Arial"/>
              <a:buChar char="•"/>
            </a:pPr>
            <a:r>
              <a:rPr lang="en-US" sz="2650" spc="132">
                <a:solidFill>
                  <a:srgbClr val="231F20"/>
                </a:solidFill>
                <a:latin typeface="Open Sauce"/>
              </a:rPr>
              <a:t>Streamlit</a:t>
            </a:r>
          </a:p>
        </p:txBody>
      </p:sp>
      <p:sp>
        <p:nvSpPr>
          <p:cNvPr name="TextBox 7" id="7"/>
          <p:cNvSpPr txBox="true"/>
          <p:nvPr/>
        </p:nvSpPr>
        <p:spPr>
          <a:xfrm rot="0">
            <a:off x="294565" y="5114925"/>
            <a:ext cx="7431667" cy="1097128"/>
          </a:xfrm>
          <a:prstGeom prst="rect">
            <a:avLst/>
          </a:prstGeom>
        </p:spPr>
        <p:txBody>
          <a:bodyPr anchor="t" rtlCol="false" tIns="0" lIns="0" bIns="0" rIns="0">
            <a:spAutoFit/>
          </a:bodyPr>
          <a:lstStyle/>
          <a:p>
            <a:pPr algn="just">
              <a:lnSpc>
                <a:spcPts val="2194"/>
              </a:lnSpc>
              <a:spcBef>
                <a:spcPct val="0"/>
              </a:spcBef>
            </a:pPr>
            <a:r>
              <a:rPr lang="en-US" sz="1589" spc="155">
                <a:solidFill>
                  <a:srgbClr val="231F20"/>
                </a:solidFill>
                <a:latin typeface="Open Sauce"/>
              </a:rPr>
              <a:t>Pada hasil akhir Deployment ini, kita bisa melihat bahwa kita dapat memprediksi sampai 30 tahun kedepan dari data yang kita dapatkan dengan range tahun di 1800-2014. dan start predict after 2014 until 2044</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059222" y="490990"/>
            <a:ext cx="11334019" cy="1063707"/>
          </a:xfrm>
          <a:prstGeom prst="rect">
            <a:avLst/>
          </a:prstGeom>
        </p:spPr>
        <p:txBody>
          <a:bodyPr anchor="t" rtlCol="false" tIns="0" lIns="0" bIns="0" rIns="0">
            <a:spAutoFit/>
          </a:bodyPr>
          <a:lstStyle/>
          <a:p>
            <a:pPr algn="l" marL="0" indent="0" lvl="0">
              <a:lnSpc>
                <a:spcPts val="7956"/>
              </a:lnSpc>
              <a:spcBef>
                <a:spcPct val="0"/>
              </a:spcBef>
            </a:pPr>
            <a:r>
              <a:rPr lang="en-US" sz="5765" spc="565">
                <a:solidFill>
                  <a:srgbClr val="231F20"/>
                </a:solidFill>
                <a:latin typeface="Codec Pro ExtraBold"/>
              </a:rPr>
              <a:t>Conclusion </a:t>
            </a:r>
          </a:p>
        </p:txBody>
      </p:sp>
      <p:sp>
        <p:nvSpPr>
          <p:cNvPr name="Freeform 3" id="3"/>
          <p:cNvSpPr/>
          <p:nvPr/>
        </p:nvSpPr>
        <p:spPr>
          <a:xfrm flipH="false" flipV="false" rot="0">
            <a:off x="16322124" y="775489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059222" y="2093267"/>
            <a:ext cx="9157510" cy="466209"/>
          </a:xfrm>
          <a:prstGeom prst="rect">
            <a:avLst/>
          </a:prstGeom>
        </p:spPr>
        <p:txBody>
          <a:bodyPr anchor="t" rtlCol="false" tIns="0" lIns="0" bIns="0" rIns="0">
            <a:spAutoFit/>
          </a:bodyPr>
          <a:lstStyle/>
          <a:p>
            <a:pPr>
              <a:lnSpc>
                <a:spcPts val="3938"/>
              </a:lnSpc>
            </a:pPr>
            <a:r>
              <a:rPr lang="en-US" sz="2716" spc="135">
                <a:solidFill>
                  <a:srgbClr val="231F20"/>
                </a:solidFill>
                <a:latin typeface="Open Sauce Bold"/>
              </a:rPr>
              <a:t>Kesimpulan yang dapat diperoleh adalah:</a:t>
            </a:r>
          </a:p>
        </p:txBody>
      </p:sp>
      <p:sp>
        <p:nvSpPr>
          <p:cNvPr name="TextBox 6" id="6"/>
          <p:cNvSpPr txBox="true"/>
          <p:nvPr/>
        </p:nvSpPr>
        <p:spPr>
          <a:xfrm rot="0">
            <a:off x="2059222" y="3080176"/>
            <a:ext cx="14262902" cy="5679559"/>
          </a:xfrm>
          <a:prstGeom prst="rect">
            <a:avLst/>
          </a:prstGeom>
        </p:spPr>
        <p:txBody>
          <a:bodyPr anchor="t" rtlCol="false" tIns="0" lIns="0" bIns="0" rIns="0">
            <a:spAutoFit/>
          </a:bodyPr>
          <a:lstStyle/>
          <a:p>
            <a:pPr algn="just" marL="564849" indent="-282425" lvl="1">
              <a:lnSpc>
                <a:spcPts val="3793"/>
              </a:lnSpc>
              <a:buFont typeface="Arial"/>
              <a:buChar char="•"/>
            </a:pPr>
            <a:r>
              <a:rPr lang="en-US" sz="2616" spc="130">
                <a:solidFill>
                  <a:srgbClr val="231F20"/>
                </a:solidFill>
                <a:latin typeface="Open Sauce"/>
              </a:rPr>
              <a:t>Data historis menunjukkan bahwa pada </a:t>
            </a:r>
            <a:r>
              <a:rPr lang="en-US" sz="2616" spc="130">
                <a:solidFill>
                  <a:srgbClr val="231F20"/>
                </a:solidFill>
                <a:latin typeface="Open Sauce Bold"/>
              </a:rPr>
              <a:t>tahun 2019</a:t>
            </a:r>
            <a:r>
              <a:rPr lang="en-US" sz="2616" spc="130">
                <a:solidFill>
                  <a:srgbClr val="231F20"/>
                </a:solidFill>
                <a:latin typeface="Open Sauce"/>
              </a:rPr>
              <a:t>, emisi CO2 mengalami </a:t>
            </a:r>
            <a:r>
              <a:rPr lang="en-US" sz="2616" spc="130">
                <a:solidFill>
                  <a:srgbClr val="231F20"/>
                </a:solidFill>
                <a:latin typeface="Open Sauce Bold"/>
              </a:rPr>
              <a:t>penurunan</a:t>
            </a:r>
            <a:r>
              <a:rPr lang="en-US" sz="2616" spc="130">
                <a:solidFill>
                  <a:srgbClr val="231F20"/>
                </a:solidFill>
                <a:latin typeface="Open Sauce"/>
              </a:rPr>
              <a:t> yang signifikan karena dampak dari </a:t>
            </a:r>
            <a:r>
              <a:rPr lang="en-US" sz="2616" spc="130">
                <a:solidFill>
                  <a:srgbClr val="231F20"/>
                </a:solidFill>
                <a:latin typeface="Open Sauce Bold"/>
              </a:rPr>
              <a:t>pandemi COVID-19</a:t>
            </a:r>
            <a:r>
              <a:rPr lang="en-US" sz="2616" spc="130">
                <a:solidFill>
                  <a:srgbClr val="231F20"/>
                </a:solidFill>
                <a:latin typeface="Open Sauce"/>
              </a:rPr>
              <a:t> yang menyebabkan banyak kegiatan manusia dan industri terbatas. Namun, </a:t>
            </a:r>
            <a:r>
              <a:rPr lang="en-US" sz="2616" spc="130">
                <a:solidFill>
                  <a:srgbClr val="231F20"/>
                </a:solidFill>
                <a:latin typeface="Open Sauce Bold"/>
              </a:rPr>
              <a:t>setelah tahun 2019</a:t>
            </a:r>
            <a:r>
              <a:rPr lang="en-US" sz="2616" spc="130">
                <a:solidFill>
                  <a:srgbClr val="231F20"/>
                </a:solidFill>
                <a:latin typeface="Open Sauce"/>
              </a:rPr>
              <a:t>, emisi CO2 kembali </a:t>
            </a:r>
            <a:r>
              <a:rPr lang="en-US" sz="2616" spc="130">
                <a:solidFill>
                  <a:srgbClr val="231F20"/>
                </a:solidFill>
                <a:latin typeface="Open Sauce Bold"/>
              </a:rPr>
              <a:t>meningkat</a:t>
            </a:r>
            <a:r>
              <a:rPr lang="en-US" sz="2616" spc="130">
                <a:solidFill>
                  <a:srgbClr val="231F20"/>
                </a:solidFill>
                <a:latin typeface="Open Sauce"/>
              </a:rPr>
              <a:t> secara konsisten seiring dengan </a:t>
            </a:r>
            <a:r>
              <a:rPr lang="en-US" sz="2616" spc="130">
                <a:solidFill>
                  <a:srgbClr val="231F20"/>
                </a:solidFill>
                <a:latin typeface="Open Sauce Bold"/>
              </a:rPr>
              <a:t>pemulihan ekonomi</a:t>
            </a:r>
            <a:r>
              <a:rPr lang="en-US" sz="2616" spc="130">
                <a:solidFill>
                  <a:srgbClr val="231F20"/>
                </a:solidFill>
                <a:latin typeface="Open Sauce"/>
              </a:rPr>
              <a:t> dan meningkatnya </a:t>
            </a:r>
            <a:r>
              <a:rPr lang="en-US" sz="2616" spc="130">
                <a:solidFill>
                  <a:srgbClr val="231F20"/>
                </a:solidFill>
                <a:latin typeface="Open Sauce Bold"/>
              </a:rPr>
              <a:t>aktivitas manusia dan industri</a:t>
            </a:r>
            <a:r>
              <a:rPr lang="en-US" sz="2616" spc="130">
                <a:solidFill>
                  <a:srgbClr val="231F20"/>
                </a:solidFill>
                <a:latin typeface="Open Sauce"/>
              </a:rPr>
              <a:t>.</a:t>
            </a:r>
          </a:p>
          <a:p>
            <a:pPr algn="just" marL="564849" indent="-282425" lvl="1">
              <a:lnSpc>
                <a:spcPts val="3793"/>
              </a:lnSpc>
              <a:buFont typeface="Arial"/>
              <a:buChar char="•"/>
            </a:pPr>
            <a:r>
              <a:rPr lang="en-US" sz="2616" spc="130">
                <a:solidFill>
                  <a:srgbClr val="231F20"/>
                </a:solidFill>
                <a:latin typeface="Open Sauce"/>
              </a:rPr>
              <a:t>Hasil modeling comparison yang didapatkan dari Double Exponential Smoothing, ARIMA serta Single Exponential Smoothing, menunjukan bahwa </a:t>
            </a:r>
            <a:r>
              <a:rPr lang="en-US" sz="2616" spc="130">
                <a:solidFill>
                  <a:srgbClr val="231F20"/>
                </a:solidFill>
                <a:latin typeface="Open Sauce Bold"/>
              </a:rPr>
              <a:t>Double Exponensial Smoothing</a:t>
            </a:r>
            <a:r>
              <a:rPr lang="en-US" sz="2616" spc="130">
                <a:solidFill>
                  <a:srgbClr val="231F20"/>
                </a:solidFill>
                <a:latin typeface="Open Sauce"/>
              </a:rPr>
              <a:t> memiliki hasil yang </a:t>
            </a:r>
            <a:r>
              <a:rPr lang="en-US" sz="2616" spc="130">
                <a:solidFill>
                  <a:srgbClr val="231F20"/>
                </a:solidFill>
                <a:latin typeface="Open Sauce Bold"/>
              </a:rPr>
              <a:t>mendekati angka 0</a:t>
            </a:r>
            <a:r>
              <a:rPr lang="en-US" sz="2616" spc="130">
                <a:solidFill>
                  <a:srgbClr val="231F20"/>
                </a:solidFill>
                <a:latin typeface="Open Sauce"/>
              </a:rPr>
              <a:t> (Keakuratan Data forecasting). Model tersebut memiliki nilai</a:t>
            </a:r>
            <a:r>
              <a:rPr lang="en-US" sz="2616" spc="130">
                <a:solidFill>
                  <a:srgbClr val="231F20"/>
                </a:solidFill>
                <a:latin typeface="Open Sauce Bold"/>
              </a:rPr>
              <a:t> RMSE</a:t>
            </a:r>
            <a:r>
              <a:rPr lang="en-US" sz="2616" spc="130">
                <a:solidFill>
                  <a:srgbClr val="231F20"/>
                </a:solidFill>
                <a:latin typeface="Open Sauce"/>
              </a:rPr>
              <a:t> sebesar </a:t>
            </a:r>
            <a:r>
              <a:rPr lang="en-US" sz="2616" spc="130">
                <a:solidFill>
                  <a:srgbClr val="231F20"/>
                </a:solidFill>
                <a:latin typeface="Open Sauce Bold"/>
              </a:rPr>
              <a:t>0.5352 </a:t>
            </a:r>
            <a:r>
              <a:rPr lang="en-US" sz="2616" spc="130">
                <a:solidFill>
                  <a:srgbClr val="231F20"/>
                </a:solidFill>
                <a:latin typeface="Open Sauce"/>
              </a:rPr>
              <a:t>dan nilai </a:t>
            </a:r>
            <a:r>
              <a:rPr lang="en-US" sz="2616" spc="130">
                <a:solidFill>
                  <a:srgbClr val="231F20"/>
                </a:solidFill>
                <a:latin typeface="Open Sauce Bold"/>
              </a:rPr>
              <a:t>MAPE</a:t>
            </a:r>
            <a:r>
              <a:rPr lang="en-US" sz="2616" spc="130">
                <a:solidFill>
                  <a:srgbClr val="231F20"/>
                </a:solidFill>
                <a:latin typeface="Open Sauce"/>
              </a:rPr>
              <a:t> sebesar </a:t>
            </a:r>
            <a:r>
              <a:rPr lang="en-US" sz="2616" spc="130">
                <a:solidFill>
                  <a:srgbClr val="231F20"/>
                </a:solidFill>
                <a:latin typeface="Open Sauce Bold"/>
              </a:rPr>
              <a:t>0.0260</a:t>
            </a:r>
            <a:r>
              <a:rPr lang="en-US" sz="2616" spc="130">
                <a:solidFill>
                  <a:srgbClr val="231F20"/>
                </a:solidFill>
                <a:latin typeface="Open Sauce"/>
              </a:rPr>
              <a:t>, dimana artinya </a:t>
            </a:r>
            <a:r>
              <a:rPr lang="en-US" sz="2616" spc="130">
                <a:solidFill>
                  <a:srgbClr val="231F20"/>
                </a:solidFill>
                <a:latin typeface="Open Sauce Bold"/>
              </a:rPr>
              <a:t>cukup akurat</a:t>
            </a:r>
            <a:r>
              <a:rPr lang="en-US" sz="2616" spc="130">
                <a:solidFill>
                  <a:srgbClr val="231F20"/>
                </a:solidFill>
                <a:latin typeface="Open Sauce"/>
              </a:rPr>
              <a:t> dalam melakukan peramalan atau prediksi.</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12974764" y="-207071"/>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FFCF04"/>
            </a:solidFill>
          </p:spPr>
        </p:sp>
        <p:sp>
          <p:nvSpPr>
            <p:cNvPr name="TextBox 4" id="4"/>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16384715" y="9009597"/>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543050" y="-558218"/>
            <a:ext cx="3086100" cy="11299900"/>
            <a:chOff x="0" y="0"/>
            <a:chExt cx="812800" cy="2976105"/>
          </a:xfrm>
        </p:grpSpPr>
        <p:sp>
          <p:nvSpPr>
            <p:cNvPr name="Freeform 7" id="7"/>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FFCF04"/>
            </a:solidFill>
          </p:spPr>
        </p:sp>
        <p:sp>
          <p:nvSpPr>
            <p:cNvPr name="TextBox 8" id="8"/>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1227773" y="4163622"/>
            <a:ext cx="110236" cy="2818996"/>
            <a:chOff x="0" y="0"/>
            <a:chExt cx="26312" cy="672855"/>
          </a:xfrm>
        </p:grpSpPr>
        <p:sp>
          <p:nvSpPr>
            <p:cNvPr name="Freeform 10" id="10"/>
            <p:cNvSpPr/>
            <p:nvPr/>
          </p:nvSpPr>
          <p:spPr>
            <a:xfrm flipH="false" flipV="false" rot="0">
              <a:off x="0" y="0"/>
              <a:ext cx="26312" cy="672855"/>
            </a:xfrm>
            <a:custGeom>
              <a:avLst/>
              <a:gdLst/>
              <a:ahLst/>
              <a:cxnLst/>
              <a:rect r="r" b="b" t="t" l="l"/>
              <a:pathLst>
                <a:path h="672855" w="26312">
                  <a:moveTo>
                    <a:pt x="0" y="0"/>
                  </a:moveTo>
                  <a:lnTo>
                    <a:pt x="26312" y="0"/>
                  </a:lnTo>
                  <a:lnTo>
                    <a:pt x="26312" y="672855"/>
                  </a:lnTo>
                  <a:lnTo>
                    <a:pt x="0" y="672855"/>
                  </a:lnTo>
                  <a:close/>
                </a:path>
              </a:pathLst>
            </a:custGeom>
            <a:solidFill>
              <a:srgbClr val="FFFFFF"/>
            </a:solidFill>
          </p:spPr>
        </p:sp>
        <p:sp>
          <p:nvSpPr>
            <p:cNvPr name="TextBox 11" id="11"/>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12" id="12"/>
          <p:cNvGrpSpPr/>
          <p:nvPr/>
        </p:nvGrpSpPr>
        <p:grpSpPr>
          <a:xfrm rot="0">
            <a:off x="1752928" y="3206708"/>
            <a:ext cx="3459096" cy="569486"/>
            <a:chOff x="0" y="0"/>
            <a:chExt cx="825638" cy="135928"/>
          </a:xfrm>
        </p:grpSpPr>
        <p:sp>
          <p:nvSpPr>
            <p:cNvPr name="Freeform 13" id="13"/>
            <p:cNvSpPr/>
            <p:nvPr/>
          </p:nvSpPr>
          <p:spPr>
            <a:xfrm flipH="false" flipV="false" rot="0">
              <a:off x="0" y="0"/>
              <a:ext cx="825638" cy="135928"/>
            </a:xfrm>
            <a:custGeom>
              <a:avLst/>
              <a:gdLst/>
              <a:ahLst/>
              <a:cxnLst/>
              <a:rect r="r" b="b" t="t" l="l"/>
              <a:pathLst>
                <a:path h="135928" w="825638">
                  <a:moveTo>
                    <a:pt x="40286" y="0"/>
                  </a:moveTo>
                  <a:lnTo>
                    <a:pt x="785351" y="0"/>
                  </a:lnTo>
                  <a:cubicBezTo>
                    <a:pt x="807601" y="0"/>
                    <a:pt x="825638" y="18037"/>
                    <a:pt x="825638" y="40286"/>
                  </a:cubicBezTo>
                  <a:lnTo>
                    <a:pt x="825638" y="95642"/>
                  </a:lnTo>
                  <a:cubicBezTo>
                    <a:pt x="825638" y="117891"/>
                    <a:pt x="807601" y="135928"/>
                    <a:pt x="785351" y="135928"/>
                  </a:cubicBezTo>
                  <a:lnTo>
                    <a:pt x="40286" y="135928"/>
                  </a:lnTo>
                  <a:cubicBezTo>
                    <a:pt x="18037" y="135928"/>
                    <a:pt x="0" y="117891"/>
                    <a:pt x="0" y="95642"/>
                  </a:cubicBezTo>
                  <a:lnTo>
                    <a:pt x="0" y="40286"/>
                  </a:lnTo>
                  <a:cubicBezTo>
                    <a:pt x="0" y="18037"/>
                    <a:pt x="18037" y="0"/>
                    <a:pt x="40286" y="0"/>
                  </a:cubicBezTo>
                  <a:close/>
                </a:path>
              </a:pathLst>
            </a:custGeom>
            <a:solidFill>
              <a:srgbClr val="FFCF04"/>
            </a:solidFill>
          </p:spPr>
        </p:sp>
        <p:sp>
          <p:nvSpPr>
            <p:cNvPr name="TextBox 14" id="14"/>
            <p:cNvSpPr txBox="true"/>
            <p:nvPr/>
          </p:nvSpPr>
          <p:spPr>
            <a:xfrm>
              <a:off x="0" y="-28575"/>
              <a:ext cx="812800" cy="841375"/>
            </a:xfrm>
            <a:prstGeom prst="rect">
              <a:avLst/>
            </a:prstGeom>
          </p:spPr>
          <p:txBody>
            <a:bodyPr anchor="ctr" rtlCol="false" tIns="56055" lIns="56055" bIns="56055" rIns="56055"/>
            <a:lstStyle/>
            <a:p>
              <a:pPr algn="ctr">
                <a:lnSpc>
                  <a:spcPts val="3120"/>
                </a:lnSpc>
              </a:pPr>
              <a:r>
                <a:rPr lang="en-US" sz="2400">
                  <a:solidFill>
                    <a:srgbClr val="FFFFFF"/>
                  </a:solidFill>
                  <a:latin typeface="Montserrat Light"/>
                </a:rPr>
                <a:t>Presentation 2023</a:t>
              </a:r>
            </a:p>
          </p:txBody>
        </p:sp>
      </p:grpSp>
      <p:sp>
        <p:nvSpPr>
          <p:cNvPr name="Freeform 15" id="15"/>
          <p:cNvSpPr/>
          <p:nvPr/>
        </p:nvSpPr>
        <p:spPr>
          <a:xfrm flipH="false" flipV="false" rot="0">
            <a:off x="-2777871" y="-207071"/>
            <a:ext cx="3806571" cy="2083232"/>
          </a:xfrm>
          <a:custGeom>
            <a:avLst/>
            <a:gdLst/>
            <a:ahLst/>
            <a:cxnLst/>
            <a:rect r="r" b="b" t="t" l="l"/>
            <a:pathLst>
              <a:path h="2083232" w="3806571">
                <a:moveTo>
                  <a:pt x="0" y="0"/>
                </a:moveTo>
                <a:lnTo>
                  <a:pt x="3806571" y="0"/>
                </a:lnTo>
                <a:lnTo>
                  <a:pt x="3806571" y="2083233"/>
                </a:lnTo>
                <a:lnTo>
                  <a:pt x="0" y="20832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543050" y="8807702"/>
            <a:ext cx="1993917" cy="1479298"/>
          </a:xfrm>
          <a:custGeom>
            <a:avLst/>
            <a:gdLst/>
            <a:ahLst/>
            <a:cxnLst/>
            <a:rect r="r" b="b" t="t" l="l"/>
            <a:pathLst>
              <a:path h="1479298" w="1993917">
                <a:moveTo>
                  <a:pt x="0" y="0"/>
                </a:moveTo>
                <a:lnTo>
                  <a:pt x="1993917" y="0"/>
                </a:lnTo>
                <a:lnTo>
                  <a:pt x="1993917" y="1479298"/>
                </a:lnTo>
                <a:lnTo>
                  <a:pt x="0" y="1479298"/>
                </a:lnTo>
                <a:lnTo>
                  <a:pt x="0" y="0"/>
                </a:lnTo>
                <a:close/>
              </a:path>
            </a:pathLst>
          </a:custGeom>
          <a:blipFill>
            <a:blip r:embed="rId6"/>
            <a:stretch>
              <a:fillRect l="0" t="0" r="0" b="0"/>
            </a:stretch>
          </a:blipFill>
        </p:spPr>
      </p:sp>
      <p:sp>
        <p:nvSpPr>
          <p:cNvPr name="TextBox 17" id="17"/>
          <p:cNvSpPr txBox="true"/>
          <p:nvPr/>
        </p:nvSpPr>
        <p:spPr>
          <a:xfrm rot="0">
            <a:off x="1809914" y="5974779"/>
            <a:ext cx="10897987" cy="2012579"/>
          </a:xfrm>
          <a:prstGeom prst="rect">
            <a:avLst/>
          </a:prstGeom>
        </p:spPr>
        <p:txBody>
          <a:bodyPr anchor="t" rtlCol="false" tIns="0" lIns="0" bIns="0" rIns="0">
            <a:spAutoFit/>
          </a:bodyPr>
          <a:lstStyle/>
          <a:p>
            <a:pPr algn="just">
              <a:lnSpc>
                <a:spcPts val="4045"/>
              </a:lnSpc>
            </a:pPr>
            <a:r>
              <a:rPr lang="en-US" sz="2889" spc="144">
                <a:solidFill>
                  <a:srgbClr val="231F20"/>
                </a:solidFill>
                <a:latin typeface="Open Sauce"/>
              </a:rPr>
              <a:t>Silakan hubungi kami di Group</a:t>
            </a:r>
            <a:r>
              <a:rPr lang="en-US" sz="2889" spc="144">
                <a:solidFill>
                  <a:srgbClr val="231F20"/>
                </a:solidFill>
                <a:latin typeface="Open Sauce Bold"/>
              </a:rPr>
              <a:t> Mastering Digital Transformation</a:t>
            </a:r>
            <a:r>
              <a:rPr lang="en-US" sz="2889" spc="144">
                <a:solidFill>
                  <a:srgbClr val="231F20"/>
                </a:solidFill>
                <a:latin typeface="Open Sauce"/>
              </a:rPr>
              <a:t> Digitalskola jika Anda memiliki pertanyaan.</a:t>
            </a:r>
          </a:p>
          <a:p>
            <a:pPr algn="just">
              <a:lnSpc>
                <a:spcPts val="4045"/>
              </a:lnSpc>
            </a:pPr>
          </a:p>
        </p:txBody>
      </p:sp>
      <p:sp>
        <p:nvSpPr>
          <p:cNvPr name="TextBox 18" id="18"/>
          <p:cNvSpPr txBox="true"/>
          <p:nvPr/>
        </p:nvSpPr>
        <p:spPr>
          <a:xfrm rot="0">
            <a:off x="1752928" y="4069570"/>
            <a:ext cx="10756200" cy="1771859"/>
          </a:xfrm>
          <a:prstGeom prst="rect">
            <a:avLst/>
          </a:prstGeom>
        </p:spPr>
        <p:txBody>
          <a:bodyPr anchor="t" rtlCol="false" tIns="0" lIns="0" bIns="0" rIns="0">
            <a:spAutoFit/>
          </a:bodyPr>
          <a:lstStyle/>
          <a:p>
            <a:pPr>
              <a:lnSpc>
                <a:spcPts val="11813"/>
              </a:lnSpc>
            </a:pPr>
            <a:r>
              <a:rPr lang="en-US" sz="12306">
                <a:solidFill>
                  <a:srgbClr val="231F20"/>
                </a:solidFill>
                <a:latin typeface="Codec Pro ExtraBold"/>
              </a:rPr>
              <a:t>TERIMA KASIH</a:t>
            </a:r>
          </a:p>
        </p:txBody>
      </p:sp>
      <p:sp>
        <p:nvSpPr>
          <p:cNvPr name="TextBox 19" id="19"/>
          <p:cNvSpPr txBox="true"/>
          <p:nvPr/>
        </p:nvSpPr>
        <p:spPr>
          <a:xfrm rot="0">
            <a:off x="3482476" y="8952273"/>
            <a:ext cx="2279109" cy="1098940"/>
          </a:xfrm>
          <a:prstGeom prst="rect">
            <a:avLst/>
          </a:prstGeom>
        </p:spPr>
        <p:txBody>
          <a:bodyPr anchor="t" rtlCol="false" tIns="0" lIns="0" bIns="0" rIns="0">
            <a:spAutoFit/>
          </a:bodyPr>
          <a:lstStyle/>
          <a:p>
            <a:pPr>
              <a:lnSpc>
                <a:spcPts val="2953"/>
              </a:lnSpc>
            </a:pPr>
            <a:r>
              <a:rPr lang="en-US" sz="2109" spc="105">
                <a:solidFill>
                  <a:srgbClr val="231F20"/>
                </a:solidFill>
                <a:latin typeface="Open Sauce"/>
              </a:rPr>
              <a:t>Bootcamp </a:t>
            </a:r>
          </a:p>
          <a:p>
            <a:pPr>
              <a:lnSpc>
                <a:spcPts val="2953"/>
              </a:lnSpc>
            </a:pPr>
            <a:r>
              <a:rPr lang="en-US" sz="2109" spc="105">
                <a:solidFill>
                  <a:srgbClr val="231F20"/>
                </a:solidFill>
                <a:latin typeface="Open Sauce"/>
              </a:rPr>
              <a:t>Data Science</a:t>
            </a:r>
          </a:p>
          <a:p>
            <a:pPr>
              <a:lnSpc>
                <a:spcPts val="2953"/>
              </a:lnSpc>
            </a:pPr>
            <a:r>
              <a:rPr lang="en-US" sz="2109" spc="105">
                <a:solidFill>
                  <a:srgbClr val="231F20"/>
                </a:solidFill>
                <a:latin typeface="Open Sauce"/>
              </a:rPr>
              <a:t>Batch 27</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FFCF04"/>
            </a:solidFill>
          </p:spPr>
        </p:sp>
        <p:sp>
          <p:nvSpPr>
            <p:cNvPr name="TextBox 5" id="5"/>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836914" y="3391044"/>
            <a:ext cx="3085579" cy="4856701"/>
            <a:chOff x="0" y="0"/>
            <a:chExt cx="4114105" cy="6475602"/>
          </a:xfrm>
        </p:grpSpPr>
        <p:sp>
          <p:nvSpPr>
            <p:cNvPr name="Freeform 7" id="7"/>
            <p:cNvSpPr/>
            <p:nvPr/>
          </p:nvSpPr>
          <p:spPr>
            <a:xfrm flipH="false" flipV="false" rot="-5400000">
              <a:off x="-1180748" y="1180748"/>
              <a:ext cx="6475602" cy="4114105"/>
            </a:xfrm>
            <a:custGeom>
              <a:avLst/>
              <a:gdLst/>
              <a:ahLst/>
              <a:cxnLst/>
              <a:rect r="r" b="b" t="t" l="l"/>
              <a:pathLst>
                <a:path h="4114105" w="6475602">
                  <a:moveTo>
                    <a:pt x="0" y="0"/>
                  </a:moveTo>
                  <a:lnTo>
                    <a:pt x="6475601" y="0"/>
                  </a:lnTo>
                  <a:lnTo>
                    <a:pt x="6475601" y="4114105"/>
                  </a:lnTo>
                  <a:lnTo>
                    <a:pt x="0" y="4114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a:grpSpLocks noChangeAspect="true"/>
            </p:cNvGrpSpPr>
            <p:nvPr/>
          </p:nvGrpSpPr>
          <p:grpSpPr>
            <a:xfrm rot="0">
              <a:off x="268916" y="232894"/>
              <a:ext cx="3608926" cy="3594829"/>
              <a:chOff x="0" y="0"/>
              <a:chExt cx="6502400" cy="6477000"/>
            </a:xfrm>
          </p:grpSpPr>
          <p:sp>
            <p:nvSpPr>
              <p:cNvPr name="Freeform 9" id="9"/>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223" t="0" r="223" b="0"/>
                </a:stretch>
              </a:blipFill>
            </p:spPr>
          </p:sp>
          <p:sp>
            <p:nvSpPr>
              <p:cNvPr name="Freeform 10" id="10"/>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00000"/>
              </a:solidFill>
            </p:spPr>
          </p:sp>
        </p:grpSp>
        <p:sp>
          <p:nvSpPr>
            <p:cNvPr name="TextBox 11" id="11"/>
            <p:cNvSpPr txBox="true"/>
            <p:nvPr/>
          </p:nvSpPr>
          <p:spPr>
            <a:xfrm rot="0">
              <a:off x="236263" y="4069023"/>
              <a:ext cx="3641579" cy="546100"/>
            </a:xfrm>
            <a:prstGeom prst="rect">
              <a:avLst/>
            </a:prstGeom>
          </p:spPr>
          <p:txBody>
            <a:bodyPr anchor="t" rtlCol="false" tIns="0" lIns="0" bIns="0" rIns="0">
              <a:spAutoFit/>
            </a:bodyPr>
            <a:lstStyle/>
            <a:p>
              <a:pPr algn="ctr">
                <a:lnSpc>
                  <a:spcPts val="3286"/>
                </a:lnSpc>
              </a:pPr>
              <a:r>
                <a:rPr lang="en-US" sz="2738" spc="136">
                  <a:solidFill>
                    <a:srgbClr val="000000"/>
                  </a:solidFill>
                  <a:latin typeface="Open Sauce"/>
                </a:rPr>
                <a:t>Aris Candra</a:t>
              </a:r>
            </a:p>
          </p:txBody>
        </p:sp>
        <p:sp>
          <p:nvSpPr>
            <p:cNvPr name="TextBox 12" id="12"/>
            <p:cNvSpPr txBox="true"/>
            <p:nvPr/>
          </p:nvSpPr>
          <p:spPr>
            <a:xfrm rot="0">
              <a:off x="522321" y="5399762"/>
              <a:ext cx="3069463" cy="406400"/>
            </a:xfrm>
            <a:prstGeom prst="rect">
              <a:avLst/>
            </a:prstGeom>
          </p:spPr>
          <p:txBody>
            <a:bodyPr anchor="t" rtlCol="false" tIns="0" lIns="0" bIns="0" rIns="0">
              <a:spAutoFit/>
            </a:bodyPr>
            <a:lstStyle/>
            <a:p>
              <a:pPr algn="ctr">
                <a:lnSpc>
                  <a:spcPts val="2464"/>
                </a:lnSpc>
              </a:pPr>
              <a:r>
                <a:rPr lang="en-US" sz="2053" spc="102">
                  <a:solidFill>
                    <a:srgbClr val="231F20"/>
                  </a:solidFill>
                  <a:latin typeface="Open Sauce"/>
                </a:rPr>
                <a:t>20%</a:t>
              </a:r>
            </a:p>
          </p:txBody>
        </p:sp>
      </p:grpSp>
      <p:sp>
        <p:nvSpPr>
          <p:cNvPr name="Freeform 13" id="13"/>
          <p:cNvSpPr/>
          <p:nvPr/>
        </p:nvSpPr>
        <p:spPr>
          <a:xfrm flipH="false" flipV="false" rot="-5400000">
            <a:off x="3398882" y="4276605"/>
            <a:ext cx="4856701" cy="3085579"/>
          </a:xfrm>
          <a:custGeom>
            <a:avLst/>
            <a:gdLst/>
            <a:ahLst/>
            <a:cxnLst/>
            <a:rect r="r" b="b" t="t" l="l"/>
            <a:pathLst>
              <a:path h="3085579" w="4856701">
                <a:moveTo>
                  <a:pt x="0" y="0"/>
                </a:moveTo>
                <a:lnTo>
                  <a:pt x="4856701" y="0"/>
                </a:lnTo>
                <a:lnTo>
                  <a:pt x="4856701" y="3085579"/>
                </a:lnTo>
                <a:lnTo>
                  <a:pt x="0" y="30855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4" id="14"/>
          <p:cNvGrpSpPr>
            <a:grpSpLocks noChangeAspect="true"/>
          </p:cNvGrpSpPr>
          <p:nvPr/>
        </p:nvGrpSpPr>
        <p:grpSpPr>
          <a:xfrm rot="0">
            <a:off x="4461641" y="3565714"/>
            <a:ext cx="2706695" cy="2696122"/>
            <a:chOff x="0" y="0"/>
            <a:chExt cx="6502400" cy="6477000"/>
          </a:xfrm>
        </p:grpSpPr>
        <p:sp>
          <p:nvSpPr>
            <p:cNvPr name="Freeform 15" id="15"/>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8"/>
              <a:stretch>
                <a:fillRect l="-146175" t="-164663" r="-155149" b="-272828"/>
              </a:stretch>
            </a:blipFill>
          </p:spPr>
        </p:sp>
        <p:sp>
          <p:nvSpPr>
            <p:cNvPr name="Freeform 16" id="16"/>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31F20"/>
            </a:solidFill>
          </p:spPr>
        </p:sp>
      </p:grpSp>
      <p:sp>
        <p:nvSpPr>
          <p:cNvPr name="TextBox 17" id="17"/>
          <p:cNvSpPr txBox="true"/>
          <p:nvPr/>
        </p:nvSpPr>
        <p:spPr>
          <a:xfrm rot="0">
            <a:off x="4568912" y="6442811"/>
            <a:ext cx="2516641" cy="819150"/>
          </a:xfrm>
          <a:prstGeom prst="rect">
            <a:avLst/>
          </a:prstGeom>
        </p:spPr>
        <p:txBody>
          <a:bodyPr anchor="t" rtlCol="false" tIns="0" lIns="0" bIns="0" rIns="0">
            <a:spAutoFit/>
          </a:bodyPr>
          <a:lstStyle/>
          <a:p>
            <a:pPr algn="ctr">
              <a:lnSpc>
                <a:spcPts val="3286"/>
              </a:lnSpc>
            </a:pPr>
            <a:r>
              <a:rPr lang="en-US" sz="2738" spc="136">
                <a:solidFill>
                  <a:srgbClr val="231F20"/>
                </a:solidFill>
                <a:latin typeface="Open Sauce"/>
              </a:rPr>
              <a:t>Erlangga Saputra</a:t>
            </a:r>
          </a:p>
        </p:txBody>
      </p:sp>
      <p:sp>
        <p:nvSpPr>
          <p:cNvPr name="TextBox 18" id="18"/>
          <p:cNvSpPr txBox="true"/>
          <p:nvPr/>
        </p:nvSpPr>
        <p:spPr>
          <a:xfrm rot="0">
            <a:off x="4676184" y="7440866"/>
            <a:ext cx="2302097" cy="304800"/>
          </a:xfrm>
          <a:prstGeom prst="rect">
            <a:avLst/>
          </a:prstGeom>
        </p:spPr>
        <p:txBody>
          <a:bodyPr anchor="t" rtlCol="false" tIns="0" lIns="0" bIns="0" rIns="0">
            <a:spAutoFit/>
          </a:bodyPr>
          <a:lstStyle/>
          <a:p>
            <a:pPr algn="ctr">
              <a:lnSpc>
                <a:spcPts val="2464"/>
              </a:lnSpc>
            </a:pPr>
            <a:r>
              <a:rPr lang="en-US" sz="2053" spc="102">
                <a:solidFill>
                  <a:srgbClr val="231F20"/>
                </a:solidFill>
                <a:latin typeface="Open Sauce"/>
              </a:rPr>
              <a:t>20%</a:t>
            </a:r>
          </a:p>
        </p:txBody>
      </p:sp>
      <p:grpSp>
        <p:nvGrpSpPr>
          <p:cNvPr name="Group 19" id="19"/>
          <p:cNvGrpSpPr/>
          <p:nvPr/>
        </p:nvGrpSpPr>
        <p:grpSpPr>
          <a:xfrm rot="0">
            <a:off x="7731556" y="3371994"/>
            <a:ext cx="3085579" cy="4856701"/>
            <a:chOff x="0" y="0"/>
            <a:chExt cx="4114105" cy="6475602"/>
          </a:xfrm>
        </p:grpSpPr>
        <p:sp>
          <p:nvSpPr>
            <p:cNvPr name="Freeform 20" id="20"/>
            <p:cNvSpPr/>
            <p:nvPr/>
          </p:nvSpPr>
          <p:spPr>
            <a:xfrm flipH="false" flipV="false" rot="-5400000">
              <a:off x="-1180748" y="1180748"/>
              <a:ext cx="6475602" cy="4114105"/>
            </a:xfrm>
            <a:custGeom>
              <a:avLst/>
              <a:gdLst/>
              <a:ahLst/>
              <a:cxnLst/>
              <a:rect r="r" b="b" t="t" l="l"/>
              <a:pathLst>
                <a:path h="4114105" w="6475602">
                  <a:moveTo>
                    <a:pt x="0" y="0"/>
                  </a:moveTo>
                  <a:lnTo>
                    <a:pt x="6475601" y="0"/>
                  </a:lnTo>
                  <a:lnTo>
                    <a:pt x="6475601" y="4114105"/>
                  </a:lnTo>
                  <a:lnTo>
                    <a:pt x="0" y="41141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1" id="21"/>
            <p:cNvGrpSpPr>
              <a:grpSpLocks noChangeAspect="true"/>
            </p:cNvGrpSpPr>
            <p:nvPr/>
          </p:nvGrpSpPr>
          <p:grpSpPr>
            <a:xfrm rot="0">
              <a:off x="236263" y="232894"/>
              <a:ext cx="3608926" cy="3594829"/>
              <a:chOff x="0" y="0"/>
              <a:chExt cx="6502400" cy="6477000"/>
            </a:xfrm>
          </p:grpSpPr>
          <p:sp>
            <p:nvSpPr>
              <p:cNvPr name="Freeform 22" id="22"/>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9"/>
                <a:stretch>
                  <a:fillRect l="223" t="0" r="223" b="0"/>
                </a:stretch>
              </a:blipFill>
            </p:spPr>
          </p:sp>
          <p:sp>
            <p:nvSpPr>
              <p:cNvPr name="Freeform 23" id="23"/>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00000"/>
              </a:solidFill>
            </p:spPr>
          </p:sp>
        </p:grpSp>
        <p:sp>
          <p:nvSpPr>
            <p:cNvPr name="TextBox 24" id="24"/>
            <p:cNvSpPr txBox="true"/>
            <p:nvPr/>
          </p:nvSpPr>
          <p:spPr>
            <a:xfrm rot="0">
              <a:off x="236263" y="4069023"/>
              <a:ext cx="3641579" cy="1092200"/>
            </a:xfrm>
            <a:prstGeom prst="rect">
              <a:avLst/>
            </a:prstGeom>
          </p:spPr>
          <p:txBody>
            <a:bodyPr anchor="t" rtlCol="false" tIns="0" lIns="0" bIns="0" rIns="0">
              <a:spAutoFit/>
            </a:bodyPr>
            <a:lstStyle/>
            <a:p>
              <a:pPr algn="ctr">
                <a:lnSpc>
                  <a:spcPts val="3286"/>
                </a:lnSpc>
              </a:pPr>
              <a:r>
                <a:rPr lang="en-US" sz="2738" spc="136">
                  <a:solidFill>
                    <a:srgbClr val="000000"/>
                  </a:solidFill>
                  <a:latin typeface="Open Sauce"/>
                </a:rPr>
                <a:t>Vinaya Ainunnisa</a:t>
              </a:r>
            </a:p>
          </p:txBody>
        </p:sp>
        <p:sp>
          <p:nvSpPr>
            <p:cNvPr name="TextBox 25" id="25"/>
            <p:cNvSpPr txBox="true"/>
            <p:nvPr/>
          </p:nvSpPr>
          <p:spPr>
            <a:xfrm rot="0">
              <a:off x="522321" y="5399762"/>
              <a:ext cx="3069463" cy="406400"/>
            </a:xfrm>
            <a:prstGeom prst="rect">
              <a:avLst/>
            </a:prstGeom>
          </p:spPr>
          <p:txBody>
            <a:bodyPr anchor="t" rtlCol="false" tIns="0" lIns="0" bIns="0" rIns="0">
              <a:spAutoFit/>
            </a:bodyPr>
            <a:lstStyle/>
            <a:p>
              <a:pPr algn="ctr">
                <a:lnSpc>
                  <a:spcPts val="2464"/>
                </a:lnSpc>
              </a:pPr>
              <a:r>
                <a:rPr lang="en-US" sz="2053" spc="102">
                  <a:solidFill>
                    <a:srgbClr val="231F20"/>
                  </a:solidFill>
                  <a:latin typeface="Open Sauce"/>
                </a:rPr>
                <a:t>20%</a:t>
              </a:r>
            </a:p>
          </p:txBody>
        </p:sp>
      </p:grpSp>
      <p:grpSp>
        <p:nvGrpSpPr>
          <p:cNvPr name="Group 26" id="26"/>
          <p:cNvGrpSpPr/>
          <p:nvPr/>
        </p:nvGrpSpPr>
        <p:grpSpPr>
          <a:xfrm rot="0">
            <a:off x="11179085" y="3371994"/>
            <a:ext cx="3085579" cy="4856701"/>
            <a:chOff x="0" y="0"/>
            <a:chExt cx="4114105" cy="6475602"/>
          </a:xfrm>
        </p:grpSpPr>
        <p:sp>
          <p:nvSpPr>
            <p:cNvPr name="Freeform 27" id="27"/>
            <p:cNvSpPr/>
            <p:nvPr/>
          </p:nvSpPr>
          <p:spPr>
            <a:xfrm flipH="false" flipV="false" rot="-5400000">
              <a:off x="-1180748" y="1180748"/>
              <a:ext cx="6475602" cy="4114105"/>
            </a:xfrm>
            <a:custGeom>
              <a:avLst/>
              <a:gdLst/>
              <a:ahLst/>
              <a:cxnLst/>
              <a:rect r="r" b="b" t="t" l="l"/>
              <a:pathLst>
                <a:path h="4114105" w="6475602">
                  <a:moveTo>
                    <a:pt x="0" y="0"/>
                  </a:moveTo>
                  <a:lnTo>
                    <a:pt x="6475601" y="0"/>
                  </a:lnTo>
                  <a:lnTo>
                    <a:pt x="6475601" y="4114105"/>
                  </a:lnTo>
                  <a:lnTo>
                    <a:pt x="0" y="41141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8" id="28"/>
            <p:cNvGrpSpPr>
              <a:grpSpLocks noChangeAspect="true"/>
            </p:cNvGrpSpPr>
            <p:nvPr/>
          </p:nvGrpSpPr>
          <p:grpSpPr>
            <a:xfrm rot="0">
              <a:off x="268916" y="232894"/>
              <a:ext cx="3608926" cy="3594829"/>
              <a:chOff x="0" y="0"/>
              <a:chExt cx="6502400" cy="6477000"/>
            </a:xfrm>
          </p:grpSpPr>
          <p:sp>
            <p:nvSpPr>
              <p:cNvPr name="Freeform 29" id="29"/>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10"/>
                <a:stretch>
                  <a:fillRect l="223" t="0" r="223" b="0"/>
                </a:stretch>
              </a:blipFill>
            </p:spPr>
          </p:sp>
          <p:sp>
            <p:nvSpPr>
              <p:cNvPr name="Freeform 30" id="30"/>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00000"/>
              </a:solidFill>
            </p:spPr>
          </p:sp>
        </p:grpSp>
        <p:sp>
          <p:nvSpPr>
            <p:cNvPr name="TextBox 31" id="31"/>
            <p:cNvSpPr txBox="true"/>
            <p:nvPr/>
          </p:nvSpPr>
          <p:spPr>
            <a:xfrm rot="0">
              <a:off x="236263" y="4069023"/>
              <a:ext cx="3641579" cy="1092200"/>
            </a:xfrm>
            <a:prstGeom prst="rect">
              <a:avLst/>
            </a:prstGeom>
          </p:spPr>
          <p:txBody>
            <a:bodyPr anchor="t" rtlCol="false" tIns="0" lIns="0" bIns="0" rIns="0">
              <a:spAutoFit/>
            </a:bodyPr>
            <a:lstStyle/>
            <a:p>
              <a:pPr algn="ctr">
                <a:lnSpc>
                  <a:spcPts val="3286"/>
                </a:lnSpc>
              </a:pPr>
              <a:r>
                <a:rPr lang="en-US" sz="2738" spc="136">
                  <a:solidFill>
                    <a:srgbClr val="14191E"/>
                  </a:solidFill>
                  <a:latin typeface="Open Sauce"/>
                </a:rPr>
                <a:t>Soultan Naufal Waqash</a:t>
              </a:r>
            </a:p>
          </p:txBody>
        </p:sp>
        <p:sp>
          <p:nvSpPr>
            <p:cNvPr name="TextBox 32" id="32"/>
            <p:cNvSpPr txBox="true"/>
            <p:nvPr/>
          </p:nvSpPr>
          <p:spPr>
            <a:xfrm rot="0">
              <a:off x="522321" y="5399762"/>
              <a:ext cx="3069463" cy="406400"/>
            </a:xfrm>
            <a:prstGeom prst="rect">
              <a:avLst/>
            </a:prstGeom>
          </p:spPr>
          <p:txBody>
            <a:bodyPr anchor="t" rtlCol="false" tIns="0" lIns="0" bIns="0" rIns="0">
              <a:spAutoFit/>
            </a:bodyPr>
            <a:lstStyle/>
            <a:p>
              <a:pPr algn="ctr">
                <a:lnSpc>
                  <a:spcPts val="2464"/>
                </a:lnSpc>
              </a:pPr>
              <a:r>
                <a:rPr lang="en-US" sz="2053" spc="102">
                  <a:solidFill>
                    <a:srgbClr val="14191E"/>
                  </a:solidFill>
                  <a:latin typeface="Open Sauce"/>
                </a:rPr>
                <a:t>20%</a:t>
              </a:r>
            </a:p>
          </p:txBody>
        </p:sp>
      </p:grpSp>
      <p:sp>
        <p:nvSpPr>
          <p:cNvPr name="Freeform 33" id="33"/>
          <p:cNvSpPr/>
          <p:nvPr/>
        </p:nvSpPr>
        <p:spPr>
          <a:xfrm flipH="false" flipV="false" rot="0">
            <a:off x="-1586068" y="-1808676"/>
            <a:ext cx="3172137" cy="4114800"/>
          </a:xfrm>
          <a:custGeom>
            <a:avLst/>
            <a:gdLst/>
            <a:ahLst/>
            <a:cxnLst/>
            <a:rect r="r" b="b" t="t" l="l"/>
            <a:pathLst>
              <a:path h="4114800" w="3172137">
                <a:moveTo>
                  <a:pt x="0" y="0"/>
                </a:moveTo>
                <a:lnTo>
                  <a:pt x="3172136" y="0"/>
                </a:lnTo>
                <a:lnTo>
                  <a:pt x="317213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4" id="34"/>
          <p:cNvSpPr/>
          <p:nvPr/>
        </p:nvSpPr>
        <p:spPr>
          <a:xfrm flipH="false" flipV="false" rot="0">
            <a:off x="-874585" y="9258300"/>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5" id="35"/>
          <p:cNvSpPr/>
          <p:nvPr/>
        </p:nvSpPr>
        <p:spPr>
          <a:xfrm flipH="false" flipV="false" rot="0">
            <a:off x="16384715" y="-413585"/>
            <a:ext cx="3806571" cy="2083232"/>
          </a:xfrm>
          <a:custGeom>
            <a:avLst/>
            <a:gdLst/>
            <a:ahLst/>
            <a:cxnLst/>
            <a:rect r="r" b="b" t="t" l="l"/>
            <a:pathLst>
              <a:path h="2083232" w="3806571">
                <a:moveTo>
                  <a:pt x="0" y="0"/>
                </a:moveTo>
                <a:lnTo>
                  <a:pt x="3806570" y="0"/>
                </a:lnTo>
                <a:lnTo>
                  <a:pt x="3806570" y="2083233"/>
                </a:lnTo>
                <a:lnTo>
                  <a:pt x="0" y="208323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nvGrpSpPr>
          <p:cNvPr name="Group 36" id="36"/>
          <p:cNvGrpSpPr/>
          <p:nvPr/>
        </p:nvGrpSpPr>
        <p:grpSpPr>
          <a:xfrm rot="0">
            <a:off x="14626614" y="3391044"/>
            <a:ext cx="3085579" cy="4856701"/>
            <a:chOff x="0" y="0"/>
            <a:chExt cx="4114105" cy="6475602"/>
          </a:xfrm>
        </p:grpSpPr>
        <p:sp>
          <p:nvSpPr>
            <p:cNvPr name="Freeform 37" id="37"/>
            <p:cNvSpPr/>
            <p:nvPr/>
          </p:nvSpPr>
          <p:spPr>
            <a:xfrm flipH="false" flipV="false" rot="-5400000">
              <a:off x="-1180748" y="1180748"/>
              <a:ext cx="6475602" cy="4114105"/>
            </a:xfrm>
            <a:custGeom>
              <a:avLst/>
              <a:gdLst/>
              <a:ahLst/>
              <a:cxnLst/>
              <a:rect r="r" b="b" t="t" l="l"/>
              <a:pathLst>
                <a:path h="4114105" w="6475602">
                  <a:moveTo>
                    <a:pt x="0" y="0"/>
                  </a:moveTo>
                  <a:lnTo>
                    <a:pt x="6475601" y="0"/>
                  </a:lnTo>
                  <a:lnTo>
                    <a:pt x="6475601" y="4114105"/>
                  </a:lnTo>
                  <a:lnTo>
                    <a:pt x="0" y="4114105"/>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grpSp>
          <p:nvGrpSpPr>
            <p:cNvPr name="Group 38" id="38"/>
            <p:cNvGrpSpPr>
              <a:grpSpLocks noChangeAspect="true"/>
            </p:cNvGrpSpPr>
            <p:nvPr/>
          </p:nvGrpSpPr>
          <p:grpSpPr>
            <a:xfrm rot="0">
              <a:off x="268916" y="232894"/>
              <a:ext cx="3608926" cy="3594829"/>
              <a:chOff x="0" y="0"/>
              <a:chExt cx="6502400" cy="6477000"/>
            </a:xfrm>
          </p:grpSpPr>
          <p:sp>
            <p:nvSpPr>
              <p:cNvPr name="Freeform 39" id="39"/>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19"/>
                <a:stretch>
                  <a:fillRect l="-9949" t="-3152" r="-6262" b="-26010"/>
                </a:stretch>
              </a:blipFill>
            </p:spPr>
          </p:sp>
          <p:sp>
            <p:nvSpPr>
              <p:cNvPr name="Freeform 40" id="40"/>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00000"/>
              </a:solidFill>
            </p:spPr>
          </p:sp>
        </p:grpSp>
        <p:sp>
          <p:nvSpPr>
            <p:cNvPr name="TextBox 41" id="41"/>
            <p:cNvSpPr txBox="true"/>
            <p:nvPr/>
          </p:nvSpPr>
          <p:spPr>
            <a:xfrm rot="0">
              <a:off x="236263" y="4069023"/>
              <a:ext cx="3641579" cy="1092200"/>
            </a:xfrm>
            <a:prstGeom prst="rect">
              <a:avLst/>
            </a:prstGeom>
          </p:spPr>
          <p:txBody>
            <a:bodyPr anchor="t" rtlCol="false" tIns="0" lIns="0" bIns="0" rIns="0">
              <a:spAutoFit/>
            </a:bodyPr>
            <a:lstStyle/>
            <a:p>
              <a:pPr algn="ctr">
                <a:lnSpc>
                  <a:spcPts val="3286"/>
                </a:lnSpc>
              </a:pPr>
              <a:r>
                <a:rPr lang="en-US" sz="2738" spc="136">
                  <a:solidFill>
                    <a:srgbClr val="231F20"/>
                  </a:solidFill>
                  <a:latin typeface="Open Sauce"/>
                </a:rPr>
                <a:t>Rizky Laudiansyah</a:t>
              </a:r>
            </a:p>
          </p:txBody>
        </p:sp>
        <p:sp>
          <p:nvSpPr>
            <p:cNvPr name="TextBox 42" id="42"/>
            <p:cNvSpPr txBox="true"/>
            <p:nvPr/>
          </p:nvSpPr>
          <p:spPr>
            <a:xfrm rot="0">
              <a:off x="522321" y="5399762"/>
              <a:ext cx="3069463" cy="406400"/>
            </a:xfrm>
            <a:prstGeom prst="rect">
              <a:avLst/>
            </a:prstGeom>
          </p:spPr>
          <p:txBody>
            <a:bodyPr anchor="t" rtlCol="false" tIns="0" lIns="0" bIns="0" rIns="0">
              <a:spAutoFit/>
            </a:bodyPr>
            <a:lstStyle/>
            <a:p>
              <a:pPr algn="ctr">
                <a:lnSpc>
                  <a:spcPts val="2464"/>
                </a:lnSpc>
              </a:pPr>
              <a:r>
                <a:rPr lang="en-US" sz="2053" spc="102">
                  <a:solidFill>
                    <a:srgbClr val="231F20"/>
                  </a:solidFill>
                  <a:latin typeface="Open Sauce"/>
                </a:rPr>
                <a:t>20%</a:t>
              </a:r>
            </a:p>
          </p:txBody>
        </p:sp>
      </p:grpSp>
      <p:sp>
        <p:nvSpPr>
          <p:cNvPr name="TextBox 43" id="43"/>
          <p:cNvSpPr txBox="true"/>
          <p:nvPr/>
        </p:nvSpPr>
        <p:spPr>
          <a:xfrm rot="0">
            <a:off x="5080502" y="1698223"/>
            <a:ext cx="7845600" cy="872303"/>
          </a:xfrm>
          <a:prstGeom prst="rect">
            <a:avLst/>
          </a:prstGeom>
        </p:spPr>
        <p:txBody>
          <a:bodyPr anchor="t" rtlCol="false" tIns="0" lIns="0" bIns="0" rIns="0">
            <a:spAutoFit/>
          </a:bodyPr>
          <a:lstStyle/>
          <a:p>
            <a:pPr algn="ctr" marL="0" indent="0" lvl="0">
              <a:lnSpc>
                <a:spcPts val="5862"/>
              </a:lnSpc>
              <a:spcBef>
                <a:spcPct val="0"/>
              </a:spcBef>
            </a:pPr>
            <a:r>
              <a:rPr lang="en-US" sz="5921" spc="207">
                <a:solidFill>
                  <a:srgbClr val="000000"/>
                </a:solidFill>
                <a:latin typeface="Codec Pro ExtraBold"/>
              </a:rPr>
              <a:t>Our Team</a:t>
            </a:r>
          </a:p>
        </p:txBody>
      </p:sp>
      <p:sp>
        <p:nvSpPr>
          <p:cNvPr name="TextBox 44" id="44"/>
          <p:cNvSpPr txBox="true"/>
          <p:nvPr/>
        </p:nvSpPr>
        <p:spPr>
          <a:xfrm rot="0">
            <a:off x="14849540" y="9452022"/>
            <a:ext cx="2862652" cy="293212"/>
          </a:xfrm>
          <a:prstGeom prst="rect">
            <a:avLst/>
          </a:prstGeom>
        </p:spPr>
        <p:txBody>
          <a:bodyPr anchor="t" rtlCol="false" tIns="0" lIns="0" bIns="0" rIns="0">
            <a:spAutoFit/>
          </a:bodyPr>
          <a:lstStyle/>
          <a:p>
            <a:pPr algn="ctr">
              <a:lnSpc>
                <a:spcPts val="2370"/>
              </a:lnSpc>
            </a:pPr>
            <a:r>
              <a:rPr lang="en-US" sz="1975" spc="98">
                <a:solidFill>
                  <a:srgbClr val="231F20"/>
                </a:solidFill>
                <a:latin typeface="Open Sauce"/>
              </a:rPr>
              <a:t>*work percentage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4001244" y="2007981"/>
            <a:ext cx="1211868" cy="6689832"/>
            <a:chOff x="0" y="0"/>
            <a:chExt cx="319175" cy="1761931"/>
          </a:xfrm>
        </p:grpSpPr>
        <p:sp>
          <p:nvSpPr>
            <p:cNvPr name="Freeform 3" id="3"/>
            <p:cNvSpPr/>
            <p:nvPr/>
          </p:nvSpPr>
          <p:spPr>
            <a:xfrm flipH="false" flipV="false" rot="0">
              <a:off x="0" y="0"/>
              <a:ext cx="319175" cy="1761931"/>
            </a:xfrm>
            <a:custGeom>
              <a:avLst/>
              <a:gdLst/>
              <a:ahLst/>
              <a:cxnLst/>
              <a:rect r="r" b="b" t="t" l="l"/>
              <a:pathLst>
                <a:path h="1761931" w="319175">
                  <a:moveTo>
                    <a:pt x="0" y="0"/>
                  </a:moveTo>
                  <a:lnTo>
                    <a:pt x="319175" y="0"/>
                  </a:lnTo>
                  <a:lnTo>
                    <a:pt x="319175" y="1761931"/>
                  </a:lnTo>
                  <a:lnTo>
                    <a:pt x="0" y="1761931"/>
                  </a:lnTo>
                  <a:close/>
                </a:path>
              </a:pathLst>
            </a:custGeom>
            <a:solidFill>
              <a:srgbClr val="FFCF04"/>
            </a:solidFill>
            <a:ln>
              <a:noFill/>
            </a:ln>
          </p:spPr>
        </p:sp>
        <p:sp>
          <p:nvSpPr>
            <p:cNvPr name="TextBox 4" id="4"/>
            <p:cNvSpPr txBox="true"/>
            <p:nvPr/>
          </p:nvSpPr>
          <p:spPr>
            <a:xfrm>
              <a:off x="0" y="-19050"/>
              <a:ext cx="812800" cy="8318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543050" y="-558218"/>
            <a:ext cx="3086100" cy="11299900"/>
            <a:chOff x="0" y="0"/>
            <a:chExt cx="812800" cy="2976105"/>
          </a:xfrm>
        </p:grpSpPr>
        <p:sp>
          <p:nvSpPr>
            <p:cNvPr name="Freeform 6" id="6"/>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FFCF04"/>
            </a:solidFill>
          </p:spPr>
        </p:sp>
        <p:sp>
          <p:nvSpPr>
            <p:cNvPr name="TextBox 7" id="7"/>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12193216" y="1415447"/>
            <a:ext cx="5408984" cy="7979428"/>
            <a:chOff x="0" y="0"/>
            <a:chExt cx="1424588" cy="2101578"/>
          </a:xfrm>
        </p:grpSpPr>
        <p:sp>
          <p:nvSpPr>
            <p:cNvPr name="Freeform 9" id="9"/>
            <p:cNvSpPr/>
            <p:nvPr/>
          </p:nvSpPr>
          <p:spPr>
            <a:xfrm flipH="false" flipV="false" rot="0">
              <a:off x="0" y="0"/>
              <a:ext cx="1424588" cy="2101578"/>
            </a:xfrm>
            <a:custGeom>
              <a:avLst/>
              <a:gdLst/>
              <a:ahLst/>
              <a:cxnLst/>
              <a:rect r="r" b="b" t="t" l="l"/>
              <a:pathLst>
                <a:path h="2101578" w="1424588">
                  <a:moveTo>
                    <a:pt x="0" y="0"/>
                  </a:moveTo>
                  <a:lnTo>
                    <a:pt x="1424588" y="0"/>
                  </a:lnTo>
                  <a:lnTo>
                    <a:pt x="1424588" y="2101578"/>
                  </a:lnTo>
                  <a:lnTo>
                    <a:pt x="0" y="2101578"/>
                  </a:lnTo>
                  <a:close/>
                </a:path>
              </a:pathLst>
            </a:custGeom>
            <a:solidFill>
              <a:srgbClr val="FFCF04"/>
            </a:solidFill>
          </p:spPr>
        </p:sp>
        <p:sp>
          <p:nvSpPr>
            <p:cNvPr name="TextBox 10" id="10"/>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Freeform 11" id="11"/>
          <p:cNvSpPr/>
          <p:nvPr/>
        </p:nvSpPr>
        <p:spPr>
          <a:xfrm flipH="false" flipV="false" rot="0">
            <a:off x="15698915" y="8697813"/>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1103704" y="2656544"/>
            <a:ext cx="4991815" cy="5324602"/>
          </a:xfrm>
          <a:custGeom>
            <a:avLst/>
            <a:gdLst/>
            <a:ahLst/>
            <a:cxnLst/>
            <a:rect r="r" b="b" t="t" l="l"/>
            <a:pathLst>
              <a:path h="5324602" w="4991815">
                <a:moveTo>
                  <a:pt x="0" y="0"/>
                </a:moveTo>
                <a:lnTo>
                  <a:pt x="4991814" y="0"/>
                </a:lnTo>
                <a:lnTo>
                  <a:pt x="4991814" y="5324602"/>
                </a:lnTo>
                <a:lnTo>
                  <a:pt x="0" y="53246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5213112" y="185189"/>
            <a:ext cx="5661991" cy="1439372"/>
          </a:xfrm>
          <a:prstGeom prst="rect">
            <a:avLst/>
          </a:prstGeom>
        </p:spPr>
        <p:txBody>
          <a:bodyPr anchor="t" rtlCol="false" tIns="0" lIns="0" bIns="0" rIns="0">
            <a:spAutoFit/>
          </a:bodyPr>
          <a:lstStyle/>
          <a:p>
            <a:pPr>
              <a:lnSpc>
                <a:spcPts val="10858"/>
              </a:lnSpc>
            </a:pPr>
            <a:r>
              <a:rPr lang="en-US" sz="7868" spc="771">
                <a:solidFill>
                  <a:srgbClr val="231F20"/>
                </a:solidFill>
                <a:latin typeface="Codec Pro ExtraBold"/>
              </a:rPr>
              <a:t>Content</a:t>
            </a:r>
          </a:p>
        </p:txBody>
      </p:sp>
      <p:sp>
        <p:nvSpPr>
          <p:cNvPr name="TextBox 14" id="14"/>
          <p:cNvSpPr txBox="true"/>
          <p:nvPr/>
        </p:nvSpPr>
        <p:spPr>
          <a:xfrm rot="0">
            <a:off x="4114082" y="2266019"/>
            <a:ext cx="937219" cy="714375"/>
          </a:xfrm>
          <a:prstGeom prst="rect">
            <a:avLst/>
          </a:prstGeom>
        </p:spPr>
        <p:txBody>
          <a:bodyPr anchor="t" rtlCol="false" tIns="0" lIns="0" bIns="0" rIns="0">
            <a:spAutoFit/>
          </a:bodyPr>
          <a:lstStyle/>
          <a:p>
            <a:pPr algn="ctr">
              <a:lnSpc>
                <a:spcPts val="5126"/>
              </a:lnSpc>
            </a:pPr>
            <a:r>
              <a:rPr lang="en-US" sz="4271" spc="350">
                <a:solidFill>
                  <a:srgbClr val="14191E"/>
                </a:solidFill>
                <a:latin typeface="Codec Pro ExtraBold Italics"/>
              </a:rPr>
              <a:t>01</a:t>
            </a:r>
          </a:p>
        </p:txBody>
      </p:sp>
      <p:sp>
        <p:nvSpPr>
          <p:cNvPr name="TextBox 15" id="15"/>
          <p:cNvSpPr txBox="true"/>
          <p:nvPr/>
        </p:nvSpPr>
        <p:spPr>
          <a:xfrm rot="0">
            <a:off x="4114082" y="3037311"/>
            <a:ext cx="937219" cy="714375"/>
          </a:xfrm>
          <a:prstGeom prst="rect">
            <a:avLst/>
          </a:prstGeom>
        </p:spPr>
        <p:txBody>
          <a:bodyPr anchor="t" rtlCol="false" tIns="0" lIns="0" bIns="0" rIns="0">
            <a:spAutoFit/>
          </a:bodyPr>
          <a:lstStyle/>
          <a:p>
            <a:pPr algn="ctr">
              <a:lnSpc>
                <a:spcPts val="5126"/>
              </a:lnSpc>
            </a:pPr>
            <a:r>
              <a:rPr lang="en-US" sz="4271" spc="350">
                <a:solidFill>
                  <a:srgbClr val="14191E"/>
                </a:solidFill>
                <a:latin typeface="Codec Pro ExtraBold Italics"/>
              </a:rPr>
              <a:t>02</a:t>
            </a:r>
          </a:p>
        </p:txBody>
      </p:sp>
      <p:sp>
        <p:nvSpPr>
          <p:cNvPr name="TextBox 16" id="16"/>
          <p:cNvSpPr txBox="true"/>
          <p:nvPr/>
        </p:nvSpPr>
        <p:spPr>
          <a:xfrm rot="0">
            <a:off x="4114082" y="3808836"/>
            <a:ext cx="937219" cy="714375"/>
          </a:xfrm>
          <a:prstGeom prst="rect">
            <a:avLst/>
          </a:prstGeom>
        </p:spPr>
        <p:txBody>
          <a:bodyPr anchor="t" rtlCol="false" tIns="0" lIns="0" bIns="0" rIns="0">
            <a:spAutoFit/>
          </a:bodyPr>
          <a:lstStyle/>
          <a:p>
            <a:pPr algn="ctr">
              <a:lnSpc>
                <a:spcPts val="5126"/>
              </a:lnSpc>
            </a:pPr>
            <a:r>
              <a:rPr lang="en-US" sz="4271" spc="350">
                <a:solidFill>
                  <a:srgbClr val="14191E"/>
                </a:solidFill>
                <a:latin typeface="Codec Pro ExtraBold Italics"/>
              </a:rPr>
              <a:t>03</a:t>
            </a:r>
          </a:p>
        </p:txBody>
      </p:sp>
      <p:sp>
        <p:nvSpPr>
          <p:cNvPr name="TextBox 17" id="17"/>
          <p:cNvSpPr txBox="true"/>
          <p:nvPr/>
        </p:nvSpPr>
        <p:spPr>
          <a:xfrm rot="0">
            <a:off x="4114082" y="4580361"/>
            <a:ext cx="937219" cy="714375"/>
          </a:xfrm>
          <a:prstGeom prst="rect">
            <a:avLst/>
          </a:prstGeom>
        </p:spPr>
        <p:txBody>
          <a:bodyPr anchor="t" rtlCol="false" tIns="0" lIns="0" bIns="0" rIns="0">
            <a:spAutoFit/>
          </a:bodyPr>
          <a:lstStyle/>
          <a:p>
            <a:pPr algn="ctr">
              <a:lnSpc>
                <a:spcPts val="5126"/>
              </a:lnSpc>
            </a:pPr>
            <a:r>
              <a:rPr lang="en-US" sz="4271" spc="350">
                <a:solidFill>
                  <a:srgbClr val="14191E"/>
                </a:solidFill>
                <a:latin typeface="Codec Pro ExtraBold Italics"/>
              </a:rPr>
              <a:t>04</a:t>
            </a:r>
          </a:p>
        </p:txBody>
      </p:sp>
      <p:sp>
        <p:nvSpPr>
          <p:cNvPr name="TextBox 18" id="18"/>
          <p:cNvSpPr txBox="true"/>
          <p:nvPr/>
        </p:nvSpPr>
        <p:spPr>
          <a:xfrm rot="0">
            <a:off x="4114082" y="5351886"/>
            <a:ext cx="937219" cy="714375"/>
          </a:xfrm>
          <a:prstGeom prst="rect">
            <a:avLst/>
          </a:prstGeom>
        </p:spPr>
        <p:txBody>
          <a:bodyPr anchor="t" rtlCol="false" tIns="0" lIns="0" bIns="0" rIns="0">
            <a:spAutoFit/>
          </a:bodyPr>
          <a:lstStyle/>
          <a:p>
            <a:pPr algn="ctr">
              <a:lnSpc>
                <a:spcPts val="5126"/>
              </a:lnSpc>
            </a:pPr>
            <a:r>
              <a:rPr lang="en-US" sz="4271" spc="350">
                <a:solidFill>
                  <a:srgbClr val="14191E"/>
                </a:solidFill>
                <a:latin typeface="Codec Pro ExtraBold Italics"/>
              </a:rPr>
              <a:t>05</a:t>
            </a:r>
          </a:p>
        </p:txBody>
      </p:sp>
      <p:sp>
        <p:nvSpPr>
          <p:cNvPr name="TextBox 19" id="19"/>
          <p:cNvSpPr txBox="true"/>
          <p:nvPr/>
        </p:nvSpPr>
        <p:spPr>
          <a:xfrm rot="0">
            <a:off x="5263156" y="2428220"/>
            <a:ext cx="5790503" cy="418548"/>
          </a:xfrm>
          <a:prstGeom prst="rect">
            <a:avLst/>
          </a:prstGeom>
        </p:spPr>
        <p:txBody>
          <a:bodyPr anchor="t" rtlCol="false" tIns="0" lIns="0" bIns="0" rIns="0">
            <a:spAutoFit/>
          </a:bodyPr>
          <a:lstStyle/>
          <a:p>
            <a:pPr>
              <a:lnSpc>
                <a:spcPts val="3483"/>
              </a:lnSpc>
            </a:pPr>
            <a:r>
              <a:rPr lang="en-US" sz="2524" spc="247">
                <a:solidFill>
                  <a:srgbClr val="231F20"/>
                </a:solidFill>
                <a:latin typeface="Open Sauce"/>
              </a:rPr>
              <a:t>Problem Understanding</a:t>
            </a:r>
          </a:p>
        </p:txBody>
      </p:sp>
      <p:sp>
        <p:nvSpPr>
          <p:cNvPr name="TextBox 20" id="20"/>
          <p:cNvSpPr txBox="true"/>
          <p:nvPr/>
        </p:nvSpPr>
        <p:spPr>
          <a:xfrm rot="0">
            <a:off x="5263156" y="3199511"/>
            <a:ext cx="6076629" cy="418548"/>
          </a:xfrm>
          <a:prstGeom prst="rect">
            <a:avLst/>
          </a:prstGeom>
        </p:spPr>
        <p:txBody>
          <a:bodyPr anchor="t" rtlCol="false" tIns="0" lIns="0" bIns="0" rIns="0">
            <a:spAutoFit/>
          </a:bodyPr>
          <a:lstStyle/>
          <a:p>
            <a:pPr>
              <a:lnSpc>
                <a:spcPts val="3483"/>
              </a:lnSpc>
            </a:pPr>
            <a:r>
              <a:rPr lang="en-US" sz="2524" spc="247">
                <a:solidFill>
                  <a:srgbClr val="231F20"/>
                </a:solidFill>
                <a:latin typeface="Open Sauce"/>
              </a:rPr>
              <a:t>Dataset Understanding</a:t>
            </a:r>
          </a:p>
        </p:txBody>
      </p:sp>
      <p:sp>
        <p:nvSpPr>
          <p:cNvPr name="TextBox 21" id="21"/>
          <p:cNvSpPr txBox="true"/>
          <p:nvPr/>
        </p:nvSpPr>
        <p:spPr>
          <a:xfrm rot="0">
            <a:off x="5263156" y="3971036"/>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Exploratory Data Analsis</a:t>
            </a:r>
          </a:p>
        </p:txBody>
      </p:sp>
      <p:sp>
        <p:nvSpPr>
          <p:cNvPr name="TextBox 22" id="22"/>
          <p:cNvSpPr txBox="true"/>
          <p:nvPr/>
        </p:nvSpPr>
        <p:spPr>
          <a:xfrm rot="0">
            <a:off x="5263156" y="5513535"/>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Statisticals Metods</a:t>
            </a:r>
          </a:p>
        </p:txBody>
      </p:sp>
      <p:sp>
        <p:nvSpPr>
          <p:cNvPr name="TextBox 23" id="23"/>
          <p:cNvSpPr txBox="true"/>
          <p:nvPr/>
        </p:nvSpPr>
        <p:spPr>
          <a:xfrm rot="0">
            <a:off x="5263156" y="7828661"/>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Conclusion</a:t>
            </a:r>
          </a:p>
        </p:txBody>
      </p:sp>
      <p:sp>
        <p:nvSpPr>
          <p:cNvPr name="TextBox 24" id="24"/>
          <p:cNvSpPr txBox="true"/>
          <p:nvPr/>
        </p:nvSpPr>
        <p:spPr>
          <a:xfrm rot="0">
            <a:off x="5263156" y="7057136"/>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Deployment</a:t>
            </a:r>
          </a:p>
        </p:txBody>
      </p:sp>
      <p:sp>
        <p:nvSpPr>
          <p:cNvPr name="TextBox 25" id="25"/>
          <p:cNvSpPr txBox="true"/>
          <p:nvPr/>
        </p:nvSpPr>
        <p:spPr>
          <a:xfrm rot="0">
            <a:off x="4144787" y="6123411"/>
            <a:ext cx="937219" cy="714375"/>
          </a:xfrm>
          <a:prstGeom prst="rect">
            <a:avLst/>
          </a:prstGeom>
        </p:spPr>
        <p:txBody>
          <a:bodyPr anchor="t" rtlCol="false" tIns="0" lIns="0" bIns="0" rIns="0">
            <a:spAutoFit/>
          </a:bodyPr>
          <a:lstStyle/>
          <a:p>
            <a:pPr algn="ctr">
              <a:lnSpc>
                <a:spcPts val="5126"/>
              </a:lnSpc>
            </a:pPr>
            <a:r>
              <a:rPr lang="en-US" sz="4271" spc="350">
                <a:solidFill>
                  <a:srgbClr val="14191E"/>
                </a:solidFill>
                <a:latin typeface="Codec Pro ExtraBold Italics"/>
              </a:rPr>
              <a:t>06</a:t>
            </a:r>
          </a:p>
        </p:txBody>
      </p:sp>
      <p:sp>
        <p:nvSpPr>
          <p:cNvPr name="TextBox 26" id="26"/>
          <p:cNvSpPr txBox="true"/>
          <p:nvPr/>
        </p:nvSpPr>
        <p:spPr>
          <a:xfrm rot="0">
            <a:off x="5263156" y="4742561"/>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Data Visualization</a:t>
            </a:r>
          </a:p>
        </p:txBody>
      </p:sp>
      <p:sp>
        <p:nvSpPr>
          <p:cNvPr name="TextBox 27" id="27"/>
          <p:cNvSpPr txBox="true"/>
          <p:nvPr/>
        </p:nvSpPr>
        <p:spPr>
          <a:xfrm rot="0">
            <a:off x="5263156" y="6284508"/>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Model Comparasion</a:t>
            </a:r>
          </a:p>
        </p:txBody>
      </p:sp>
      <p:sp>
        <p:nvSpPr>
          <p:cNvPr name="TextBox 28" id="28"/>
          <p:cNvSpPr txBox="true"/>
          <p:nvPr/>
        </p:nvSpPr>
        <p:spPr>
          <a:xfrm rot="0">
            <a:off x="4114082" y="6894936"/>
            <a:ext cx="937219" cy="714375"/>
          </a:xfrm>
          <a:prstGeom prst="rect">
            <a:avLst/>
          </a:prstGeom>
        </p:spPr>
        <p:txBody>
          <a:bodyPr anchor="t" rtlCol="false" tIns="0" lIns="0" bIns="0" rIns="0">
            <a:spAutoFit/>
          </a:bodyPr>
          <a:lstStyle/>
          <a:p>
            <a:pPr algn="ctr">
              <a:lnSpc>
                <a:spcPts val="5126"/>
              </a:lnSpc>
            </a:pPr>
            <a:r>
              <a:rPr lang="en-US" sz="4271" spc="350">
                <a:solidFill>
                  <a:srgbClr val="14191E"/>
                </a:solidFill>
                <a:latin typeface="Codec Pro ExtraBold Italics"/>
              </a:rPr>
              <a:t>07</a:t>
            </a:r>
          </a:p>
        </p:txBody>
      </p:sp>
      <p:sp>
        <p:nvSpPr>
          <p:cNvPr name="TextBox 29" id="29"/>
          <p:cNvSpPr txBox="true"/>
          <p:nvPr/>
        </p:nvSpPr>
        <p:spPr>
          <a:xfrm rot="0">
            <a:off x="4114082" y="7666461"/>
            <a:ext cx="937219" cy="714375"/>
          </a:xfrm>
          <a:prstGeom prst="rect">
            <a:avLst/>
          </a:prstGeom>
        </p:spPr>
        <p:txBody>
          <a:bodyPr anchor="t" rtlCol="false" tIns="0" lIns="0" bIns="0" rIns="0">
            <a:spAutoFit/>
          </a:bodyPr>
          <a:lstStyle/>
          <a:p>
            <a:pPr algn="ctr">
              <a:lnSpc>
                <a:spcPts val="5126"/>
              </a:lnSpc>
            </a:pPr>
            <a:r>
              <a:rPr lang="en-US" sz="4271" spc="350">
                <a:solidFill>
                  <a:srgbClr val="14191E"/>
                </a:solidFill>
                <a:latin typeface="Codec Pro ExtraBold Italics"/>
              </a:rPr>
              <a:t>08</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6987774" y="2605605"/>
            <a:ext cx="1408888" cy="1280807"/>
          </a:xfrm>
          <a:custGeom>
            <a:avLst/>
            <a:gdLst/>
            <a:ahLst/>
            <a:cxnLst/>
            <a:rect r="r" b="b" t="t" l="l"/>
            <a:pathLst>
              <a:path h="1280807" w="1408888">
                <a:moveTo>
                  <a:pt x="0" y="0"/>
                </a:moveTo>
                <a:lnTo>
                  <a:pt x="1408888" y="0"/>
                </a:lnTo>
                <a:lnTo>
                  <a:pt x="1408888" y="1280807"/>
                </a:lnTo>
                <a:lnTo>
                  <a:pt x="0" y="12808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059222" y="490990"/>
            <a:ext cx="10545053" cy="1063707"/>
          </a:xfrm>
          <a:prstGeom prst="rect">
            <a:avLst/>
          </a:prstGeom>
        </p:spPr>
        <p:txBody>
          <a:bodyPr anchor="t" rtlCol="false" tIns="0" lIns="0" bIns="0" rIns="0">
            <a:spAutoFit/>
          </a:bodyPr>
          <a:lstStyle/>
          <a:p>
            <a:pPr algn="l" marL="0" indent="0" lvl="0">
              <a:lnSpc>
                <a:spcPts val="7956"/>
              </a:lnSpc>
              <a:spcBef>
                <a:spcPct val="0"/>
              </a:spcBef>
            </a:pPr>
            <a:r>
              <a:rPr lang="en-US" sz="5765" spc="565">
                <a:solidFill>
                  <a:srgbClr val="231F20"/>
                </a:solidFill>
                <a:latin typeface="Codec Pro ExtraBold"/>
              </a:rPr>
              <a:t>Problem Understanding</a:t>
            </a:r>
          </a:p>
        </p:txBody>
      </p:sp>
      <p:sp>
        <p:nvSpPr>
          <p:cNvPr name="Freeform 4" id="4"/>
          <p:cNvSpPr/>
          <p:nvPr/>
        </p:nvSpPr>
        <p:spPr>
          <a:xfrm flipH="false" flipV="false" rot="0">
            <a:off x="16322124" y="775489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304604" y="3120241"/>
            <a:ext cx="6954696" cy="4634653"/>
          </a:xfrm>
          <a:custGeom>
            <a:avLst/>
            <a:gdLst/>
            <a:ahLst/>
            <a:cxnLst/>
            <a:rect r="r" b="b" t="t" l="l"/>
            <a:pathLst>
              <a:path h="4634653" w="6954696">
                <a:moveTo>
                  <a:pt x="0" y="0"/>
                </a:moveTo>
                <a:lnTo>
                  <a:pt x="6954696" y="0"/>
                </a:lnTo>
                <a:lnTo>
                  <a:pt x="6954696" y="4634653"/>
                </a:lnTo>
                <a:lnTo>
                  <a:pt x="0" y="4634653"/>
                </a:lnTo>
                <a:lnTo>
                  <a:pt x="0" y="0"/>
                </a:lnTo>
                <a:close/>
              </a:path>
            </a:pathLst>
          </a:custGeom>
          <a:blipFill>
            <a:blip r:embed="rId6"/>
            <a:stretch>
              <a:fillRect l="0" t="0" r="0" b="0"/>
            </a:stretch>
          </a:blipFill>
        </p:spPr>
      </p:sp>
      <p:sp>
        <p:nvSpPr>
          <p:cNvPr name="TextBox 7" id="7"/>
          <p:cNvSpPr txBox="true"/>
          <p:nvPr/>
        </p:nvSpPr>
        <p:spPr>
          <a:xfrm rot="0">
            <a:off x="1028700" y="2340437"/>
            <a:ext cx="8822426" cy="1925820"/>
          </a:xfrm>
          <a:prstGeom prst="rect">
            <a:avLst/>
          </a:prstGeom>
        </p:spPr>
        <p:txBody>
          <a:bodyPr anchor="t" rtlCol="false" tIns="0" lIns="0" bIns="0" rIns="0">
            <a:spAutoFit/>
          </a:bodyPr>
          <a:lstStyle/>
          <a:p>
            <a:pPr algn="just" marL="0" indent="0" lvl="0">
              <a:lnSpc>
                <a:spcPts val="2193"/>
              </a:lnSpc>
              <a:spcBef>
                <a:spcPct val="0"/>
              </a:spcBef>
            </a:pPr>
            <a:r>
              <a:rPr lang="en-US" sz="1589" spc="155">
                <a:solidFill>
                  <a:srgbClr val="231F20"/>
                </a:solidFill>
                <a:latin typeface="Open Sauce"/>
              </a:rPr>
              <a:t>Perubahan iklim dan dampak negatifnya terhadap lingkungan menjadi isu global yang mendesak dan semakin penting dalam beberapa dekade terakhir. Peningkatan konsentrasi gas rumah kaca, termasuk karbon dioksida (CO2), di atmosfer merupakan faktor utama yang menyebabkan pemanasan global dan perubahan iklim yang drastis. Oleh karena itu, perlu untuk memahami tren emisi CO2 dan menerapkan upaya untuk mengurangi dampaknya.</a:t>
            </a:r>
          </a:p>
        </p:txBody>
      </p:sp>
      <p:sp>
        <p:nvSpPr>
          <p:cNvPr name="TextBox 8" id="8"/>
          <p:cNvSpPr txBox="true"/>
          <p:nvPr/>
        </p:nvSpPr>
        <p:spPr>
          <a:xfrm rot="0">
            <a:off x="1028700" y="1723631"/>
            <a:ext cx="7069566" cy="502505"/>
          </a:xfrm>
          <a:prstGeom prst="rect">
            <a:avLst/>
          </a:prstGeom>
        </p:spPr>
        <p:txBody>
          <a:bodyPr anchor="t" rtlCol="false" tIns="0" lIns="0" bIns="0" rIns="0">
            <a:spAutoFit/>
          </a:bodyPr>
          <a:lstStyle/>
          <a:p>
            <a:pPr marL="0" indent="0" lvl="0">
              <a:lnSpc>
                <a:spcPts val="4165"/>
              </a:lnSpc>
              <a:spcBef>
                <a:spcPct val="0"/>
              </a:spcBef>
            </a:pPr>
            <a:r>
              <a:rPr lang="en-US" sz="3018" spc="295">
                <a:solidFill>
                  <a:srgbClr val="231F20"/>
                </a:solidFill>
                <a:latin typeface="Open Sauce Bold"/>
              </a:rPr>
              <a:t>Latar Belakang</a:t>
            </a:r>
          </a:p>
        </p:txBody>
      </p:sp>
      <p:sp>
        <p:nvSpPr>
          <p:cNvPr name="TextBox 9" id="9"/>
          <p:cNvSpPr txBox="true"/>
          <p:nvPr/>
        </p:nvSpPr>
        <p:spPr>
          <a:xfrm rot="0">
            <a:off x="1028700" y="5134556"/>
            <a:ext cx="8822426" cy="1373370"/>
          </a:xfrm>
          <a:prstGeom prst="rect">
            <a:avLst/>
          </a:prstGeom>
        </p:spPr>
        <p:txBody>
          <a:bodyPr anchor="t" rtlCol="false" tIns="0" lIns="0" bIns="0" rIns="0">
            <a:spAutoFit/>
          </a:bodyPr>
          <a:lstStyle/>
          <a:p>
            <a:pPr algn="just" marL="0" indent="0" lvl="0">
              <a:lnSpc>
                <a:spcPts val="2193"/>
              </a:lnSpc>
              <a:spcBef>
                <a:spcPct val="0"/>
              </a:spcBef>
            </a:pPr>
            <a:r>
              <a:rPr lang="en-US" sz="1589" spc="155">
                <a:solidFill>
                  <a:srgbClr val="231F20"/>
                </a:solidFill>
                <a:latin typeface="Open Sauce"/>
              </a:rPr>
              <a:t>Emisi CO2 berasal dari berbagai sumber, termasuk industri, transportasi, pertanian, dan energi fosil. Perubahan pola emisi CO2 seiring waktu menjadi isu yang krusial untuk diidentifikasi agar dapat mengambil tindakan yang tepat untuk mengurangi emisi dan memitigasi dampak negatif perubahan iklim.</a:t>
            </a:r>
          </a:p>
        </p:txBody>
      </p:sp>
      <p:sp>
        <p:nvSpPr>
          <p:cNvPr name="TextBox 10" id="10"/>
          <p:cNvSpPr txBox="true"/>
          <p:nvPr/>
        </p:nvSpPr>
        <p:spPr>
          <a:xfrm rot="0">
            <a:off x="1028700" y="4521483"/>
            <a:ext cx="7069566" cy="502505"/>
          </a:xfrm>
          <a:prstGeom prst="rect">
            <a:avLst/>
          </a:prstGeom>
        </p:spPr>
        <p:txBody>
          <a:bodyPr anchor="t" rtlCol="false" tIns="0" lIns="0" bIns="0" rIns="0">
            <a:spAutoFit/>
          </a:bodyPr>
          <a:lstStyle/>
          <a:p>
            <a:pPr marL="0" indent="0" lvl="0">
              <a:lnSpc>
                <a:spcPts val="4165"/>
              </a:lnSpc>
              <a:spcBef>
                <a:spcPct val="0"/>
              </a:spcBef>
            </a:pPr>
            <a:r>
              <a:rPr lang="en-US" sz="3018" spc="295">
                <a:solidFill>
                  <a:srgbClr val="231F20"/>
                </a:solidFill>
                <a:latin typeface="Open Sauce Bold"/>
              </a:rPr>
              <a:t>Isu</a:t>
            </a:r>
          </a:p>
        </p:txBody>
      </p:sp>
      <p:sp>
        <p:nvSpPr>
          <p:cNvPr name="TextBox 11" id="11"/>
          <p:cNvSpPr txBox="true"/>
          <p:nvPr/>
        </p:nvSpPr>
        <p:spPr>
          <a:xfrm rot="0">
            <a:off x="1028700" y="7146101"/>
            <a:ext cx="7069566" cy="502505"/>
          </a:xfrm>
          <a:prstGeom prst="rect">
            <a:avLst/>
          </a:prstGeom>
        </p:spPr>
        <p:txBody>
          <a:bodyPr anchor="t" rtlCol="false" tIns="0" lIns="0" bIns="0" rIns="0">
            <a:spAutoFit/>
          </a:bodyPr>
          <a:lstStyle/>
          <a:p>
            <a:pPr marL="0" indent="0" lvl="0">
              <a:lnSpc>
                <a:spcPts val="4165"/>
              </a:lnSpc>
              <a:spcBef>
                <a:spcPct val="0"/>
              </a:spcBef>
            </a:pPr>
            <a:r>
              <a:rPr lang="en-US" sz="3018" spc="295">
                <a:solidFill>
                  <a:srgbClr val="231F20"/>
                </a:solidFill>
                <a:latin typeface="Open Sauce Bold"/>
              </a:rPr>
              <a:t>Tujuan</a:t>
            </a:r>
          </a:p>
        </p:txBody>
      </p:sp>
      <p:sp>
        <p:nvSpPr>
          <p:cNvPr name="TextBox 12" id="12"/>
          <p:cNvSpPr txBox="true"/>
          <p:nvPr/>
        </p:nvSpPr>
        <p:spPr>
          <a:xfrm rot="0">
            <a:off x="1028700" y="7762906"/>
            <a:ext cx="8822426" cy="1097128"/>
          </a:xfrm>
          <a:prstGeom prst="rect">
            <a:avLst/>
          </a:prstGeom>
        </p:spPr>
        <p:txBody>
          <a:bodyPr anchor="t" rtlCol="false" tIns="0" lIns="0" bIns="0" rIns="0">
            <a:spAutoFit/>
          </a:bodyPr>
          <a:lstStyle/>
          <a:p>
            <a:pPr algn="just" marL="343281" indent="-171640" lvl="1">
              <a:lnSpc>
                <a:spcPts val="2194"/>
              </a:lnSpc>
              <a:buFont typeface="Arial"/>
              <a:buChar char="•"/>
            </a:pPr>
            <a:r>
              <a:rPr lang="en-US" sz="1589" spc="155">
                <a:solidFill>
                  <a:srgbClr val="231F20"/>
                </a:solidFill>
                <a:latin typeface="Open Sauce"/>
              </a:rPr>
              <a:t>Mengidentifikasi tren historis emisi CO2 dari data masa lalu untuk memahami pola dan fluktuasi emisi di masa depan</a:t>
            </a:r>
          </a:p>
          <a:p>
            <a:pPr algn="just" marL="343281" indent="-171640" lvl="1">
              <a:lnSpc>
                <a:spcPts val="2194"/>
              </a:lnSpc>
              <a:spcBef>
                <a:spcPct val="0"/>
              </a:spcBef>
              <a:buFont typeface="Arial"/>
              <a:buChar char="•"/>
            </a:pPr>
            <a:r>
              <a:rPr lang="en-US" sz="1589" spc="155">
                <a:solidFill>
                  <a:srgbClr val="231F20"/>
                </a:solidFill>
                <a:latin typeface="Open Sauce"/>
              </a:rPr>
              <a:t>Membandingkan 3 </a:t>
            </a:r>
            <a:r>
              <a:rPr lang="en-US" sz="1589" spc="155">
                <a:solidFill>
                  <a:srgbClr val="231F20"/>
                </a:solidFill>
                <a:latin typeface="Open Sauce"/>
              </a:rPr>
              <a:t>metode model yang mendekati dengan hasil prediksi data time series emisi CO2</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987774" y="2605605"/>
            <a:ext cx="1408888" cy="1280807"/>
          </a:xfrm>
          <a:custGeom>
            <a:avLst/>
            <a:gdLst/>
            <a:ahLst/>
            <a:cxnLst/>
            <a:rect r="r" b="b" t="t" l="l"/>
            <a:pathLst>
              <a:path h="1280807" w="1408888">
                <a:moveTo>
                  <a:pt x="0" y="0"/>
                </a:moveTo>
                <a:lnTo>
                  <a:pt x="1408888" y="0"/>
                </a:lnTo>
                <a:lnTo>
                  <a:pt x="1408888" y="1280807"/>
                </a:lnTo>
                <a:lnTo>
                  <a:pt x="0" y="12808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994303" y="1625715"/>
            <a:ext cx="3701623" cy="2372167"/>
          </a:xfrm>
          <a:custGeom>
            <a:avLst/>
            <a:gdLst/>
            <a:ahLst/>
            <a:cxnLst/>
            <a:rect r="r" b="b" t="t" l="l"/>
            <a:pathLst>
              <a:path h="2372167" w="3701623">
                <a:moveTo>
                  <a:pt x="0" y="0"/>
                </a:moveTo>
                <a:lnTo>
                  <a:pt x="3701622" y="0"/>
                </a:lnTo>
                <a:lnTo>
                  <a:pt x="3701622" y="2372167"/>
                </a:lnTo>
                <a:lnTo>
                  <a:pt x="0" y="2372167"/>
                </a:lnTo>
                <a:lnTo>
                  <a:pt x="0" y="0"/>
                </a:lnTo>
                <a:close/>
              </a:path>
            </a:pathLst>
          </a:custGeom>
          <a:blipFill>
            <a:blip r:embed="rId4"/>
            <a:stretch>
              <a:fillRect l="0" t="0" r="0" b="0"/>
            </a:stretch>
          </a:blipFill>
        </p:spPr>
      </p:sp>
      <p:sp>
        <p:nvSpPr>
          <p:cNvPr name="Freeform 4" id="4"/>
          <p:cNvSpPr/>
          <p:nvPr/>
        </p:nvSpPr>
        <p:spPr>
          <a:xfrm flipH="false" flipV="false" rot="0">
            <a:off x="12994303" y="4019999"/>
            <a:ext cx="3701623" cy="2036872"/>
          </a:xfrm>
          <a:custGeom>
            <a:avLst/>
            <a:gdLst/>
            <a:ahLst/>
            <a:cxnLst/>
            <a:rect r="r" b="b" t="t" l="l"/>
            <a:pathLst>
              <a:path h="2036872" w="3701623">
                <a:moveTo>
                  <a:pt x="0" y="0"/>
                </a:moveTo>
                <a:lnTo>
                  <a:pt x="3701622" y="0"/>
                </a:lnTo>
                <a:lnTo>
                  <a:pt x="3701622" y="2036872"/>
                </a:lnTo>
                <a:lnTo>
                  <a:pt x="0" y="2036872"/>
                </a:lnTo>
                <a:lnTo>
                  <a:pt x="0" y="0"/>
                </a:lnTo>
                <a:close/>
              </a:path>
            </a:pathLst>
          </a:custGeom>
          <a:blipFill>
            <a:blip r:embed="rId5"/>
            <a:stretch>
              <a:fillRect l="0" t="0" r="0" b="0"/>
            </a:stretch>
          </a:blipFill>
        </p:spPr>
      </p:sp>
      <p:sp>
        <p:nvSpPr>
          <p:cNvPr name="TextBox 5" id="5"/>
          <p:cNvSpPr txBox="true"/>
          <p:nvPr/>
        </p:nvSpPr>
        <p:spPr>
          <a:xfrm rot="0">
            <a:off x="1028700" y="2340437"/>
            <a:ext cx="8822426" cy="544695"/>
          </a:xfrm>
          <a:prstGeom prst="rect">
            <a:avLst/>
          </a:prstGeom>
        </p:spPr>
        <p:txBody>
          <a:bodyPr anchor="t" rtlCol="false" tIns="0" lIns="0" bIns="0" rIns="0">
            <a:spAutoFit/>
          </a:bodyPr>
          <a:lstStyle/>
          <a:p>
            <a:pPr algn="just" marL="0" indent="0" lvl="0">
              <a:lnSpc>
                <a:spcPts val="2193"/>
              </a:lnSpc>
              <a:spcBef>
                <a:spcPct val="0"/>
              </a:spcBef>
            </a:pPr>
            <a:r>
              <a:rPr lang="en-US" sz="1589" spc="155">
                <a:solidFill>
                  <a:srgbClr val="231F20"/>
                </a:solidFill>
                <a:latin typeface="Open Sauce"/>
              </a:rPr>
              <a:t>Dataset yang digunakan pada project ini memiliki 215 baris data dan 2 atribut. Dua atribut tersebut, terdiri dari:</a:t>
            </a:r>
          </a:p>
        </p:txBody>
      </p:sp>
      <p:sp>
        <p:nvSpPr>
          <p:cNvPr name="TextBox 6" id="6"/>
          <p:cNvSpPr txBox="true"/>
          <p:nvPr/>
        </p:nvSpPr>
        <p:spPr>
          <a:xfrm rot="0">
            <a:off x="1028700" y="1723631"/>
            <a:ext cx="7069566" cy="502505"/>
          </a:xfrm>
          <a:prstGeom prst="rect">
            <a:avLst/>
          </a:prstGeom>
        </p:spPr>
        <p:txBody>
          <a:bodyPr anchor="t" rtlCol="false" tIns="0" lIns="0" bIns="0" rIns="0">
            <a:spAutoFit/>
          </a:bodyPr>
          <a:lstStyle/>
          <a:p>
            <a:pPr marL="0" indent="0" lvl="0">
              <a:lnSpc>
                <a:spcPts val="4165"/>
              </a:lnSpc>
              <a:spcBef>
                <a:spcPct val="0"/>
              </a:spcBef>
            </a:pPr>
            <a:r>
              <a:rPr lang="en-US" sz="3018" spc="295">
                <a:solidFill>
                  <a:srgbClr val="231F20"/>
                </a:solidFill>
                <a:latin typeface="Open Sauce Bold"/>
              </a:rPr>
              <a:t>Detail Dataset</a:t>
            </a:r>
          </a:p>
        </p:txBody>
      </p:sp>
      <p:sp>
        <p:nvSpPr>
          <p:cNvPr name="Freeform 7" id="7"/>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1686543" y="6440523"/>
            <a:ext cx="5009382" cy="2817777"/>
          </a:xfrm>
          <a:custGeom>
            <a:avLst/>
            <a:gdLst/>
            <a:ahLst/>
            <a:cxnLst/>
            <a:rect r="r" b="b" t="t" l="l"/>
            <a:pathLst>
              <a:path h="2817777" w="5009382">
                <a:moveTo>
                  <a:pt x="0" y="0"/>
                </a:moveTo>
                <a:lnTo>
                  <a:pt x="5009382" y="0"/>
                </a:lnTo>
                <a:lnTo>
                  <a:pt x="5009382" y="2817777"/>
                </a:lnTo>
                <a:lnTo>
                  <a:pt x="0" y="2817777"/>
                </a:lnTo>
                <a:lnTo>
                  <a:pt x="0" y="0"/>
                </a:lnTo>
                <a:close/>
              </a:path>
            </a:pathLst>
          </a:custGeom>
          <a:blipFill>
            <a:blip r:embed="rId8"/>
            <a:stretch>
              <a:fillRect l="0" t="0" r="0" b="0"/>
            </a:stretch>
          </a:blipFill>
        </p:spPr>
      </p:sp>
      <p:sp>
        <p:nvSpPr>
          <p:cNvPr name="Freeform 9" id="9"/>
          <p:cNvSpPr/>
          <p:nvPr/>
        </p:nvSpPr>
        <p:spPr>
          <a:xfrm flipH="false" flipV="false" rot="0">
            <a:off x="16322124" y="775489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2059222" y="490990"/>
            <a:ext cx="10545053" cy="1063707"/>
          </a:xfrm>
          <a:prstGeom prst="rect">
            <a:avLst/>
          </a:prstGeom>
        </p:spPr>
        <p:txBody>
          <a:bodyPr anchor="t" rtlCol="false" tIns="0" lIns="0" bIns="0" rIns="0">
            <a:spAutoFit/>
          </a:bodyPr>
          <a:lstStyle/>
          <a:p>
            <a:pPr algn="l" marL="0" indent="0" lvl="0">
              <a:lnSpc>
                <a:spcPts val="7956"/>
              </a:lnSpc>
              <a:spcBef>
                <a:spcPct val="0"/>
              </a:spcBef>
            </a:pPr>
            <a:r>
              <a:rPr lang="en-US" sz="5765" spc="565">
                <a:solidFill>
                  <a:srgbClr val="231F20"/>
                </a:solidFill>
                <a:latin typeface="Codec Pro ExtraBold"/>
              </a:rPr>
              <a:t>Dataset Understanding</a:t>
            </a:r>
          </a:p>
        </p:txBody>
      </p:sp>
      <p:sp>
        <p:nvSpPr>
          <p:cNvPr name="TextBox 11" id="11"/>
          <p:cNvSpPr txBox="true"/>
          <p:nvPr/>
        </p:nvSpPr>
        <p:spPr>
          <a:xfrm rot="0">
            <a:off x="1327096" y="3969307"/>
            <a:ext cx="8822426" cy="544695"/>
          </a:xfrm>
          <a:prstGeom prst="rect">
            <a:avLst/>
          </a:prstGeom>
        </p:spPr>
        <p:txBody>
          <a:bodyPr anchor="t" rtlCol="false" tIns="0" lIns="0" bIns="0" rIns="0">
            <a:spAutoFit/>
          </a:bodyPr>
          <a:lstStyle/>
          <a:p>
            <a:pPr algn="just" marL="0" indent="0" lvl="0">
              <a:lnSpc>
                <a:spcPts val="2193"/>
              </a:lnSpc>
              <a:spcBef>
                <a:spcPct val="0"/>
              </a:spcBef>
            </a:pPr>
            <a:r>
              <a:rPr lang="en-US" sz="1589" spc="155">
                <a:solidFill>
                  <a:srgbClr val="231F20"/>
                </a:solidFill>
                <a:latin typeface="Open Sauce"/>
              </a:rPr>
              <a:t>Pada dataset menggunakan parameter waktu berupa Year (tahun). Rentang tahun yang digunakan dalam dataset adalah dari tahun 1800 - 2014.</a:t>
            </a:r>
          </a:p>
        </p:txBody>
      </p:sp>
      <p:sp>
        <p:nvSpPr>
          <p:cNvPr name="TextBox 12" id="12"/>
          <p:cNvSpPr txBox="true"/>
          <p:nvPr/>
        </p:nvSpPr>
        <p:spPr>
          <a:xfrm rot="0">
            <a:off x="1327096" y="3495376"/>
            <a:ext cx="7069566" cy="502505"/>
          </a:xfrm>
          <a:prstGeom prst="rect">
            <a:avLst/>
          </a:prstGeom>
        </p:spPr>
        <p:txBody>
          <a:bodyPr anchor="t" rtlCol="false" tIns="0" lIns="0" bIns="0" rIns="0">
            <a:spAutoFit/>
          </a:bodyPr>
          <a:lstStyle/>
          <a:p>
            <a:pPr marL="0" indent="0" lvl="0">
              <a:lnSpc>
                <a:spcPts val="4165"/>
              </a:lnSpc>
              <a:spcBef>
                <a:spcPct val="0"/>
              </a:spcBef>
            </a:pPr>
            <a:r>
              <a:rPr lang="en-US" sz="3018" spc="295">
                <a:solidFill>
                  <a:srgbClr val="231F20"/>
                </a:solidFill>
                <a:latin typeface="Open Sauce Bold"/>
              </a:rPr>
              <a:t>Parameter waktu</a:t>
            </a:r>
          </a:p>
        </p:txBody>
      </p:sp>
      <p:sp>
        <p:nvSpPr>
          <p:cNvPr name="TextBox 13" id="13"/>
          <p:cNvSpPr txBox="true"/>
          <p:nvPr/>
        </p:nvSpPr>
        <p:spPr>
          <a:xfrm rot="0">
            <a:off x="1327096" y="4990810"/>
            <a:ext cx="7069566" cy="502505"/>
          </a:xfrm>
          <a:prstGeom prst="rect">
            <a:avLst/>
          </a:prstGeom>
        </p:spPr>
        <p:txBody>
          <a:bodyPr anchor="t" rtlCol="false" tIns="0" lIns="0" bIns="0" rIns="0">
            <a:spAutoFit/>
          </a:bodyPr>
          <a:lstStyle/>
          <a:p>
            <a:pPr marL="0" indent="0" lvl="0">
              <a:lnSpc>
                <a:spcPts val="4165"/>
              </a:lnSpc>
              <a:spcBef>
                <a:spcPct val="0"/>
              </a:spcBef>
            </a:pPr>
            <a:r>
              <a:rPr lang="en-US" sz="3018" spc="295">
                <a:solidFill>
                  <a:srgbClr val="231F20"/>
                </a:solidFill>
                <a:latin typeface="Open Sauce Bold"/>
              </a:rPr>
              <a:t>Tingkat Emisi Karbon (CO2)</a:t>
            </a:r>
          </a:p>
        </p:txBody>
      </p:sp>
      <p:sp>
        <p:nvSpPr>
          <p:cNvPr name="TextBox 14" id="14"/>
          <p:cNvSpPr txBox="true"/>
          <p:nvPr/>
        </p:nvSpPr>
        <p:spPr>
          <a:xfrm rot="0">
            <a:off x="1327096" y="5464741"/>
            <a:ext cx="8822426" cy="544678"/>
          </a:xfrm>
          <a:prstGeom prst="rect">
            <a:avLst/>
          </a:prstGeom>
        </p:spPr>
        <p:txBody>
          <a:bodyPr anchor="t" rtlCol="false" tIns="0" lIns="0" bIns="0" rIns="0">
            <a:spAutoFit/>
          </a:bodyPr>
          <a:lstStyle/>
          <a:p>
            <a:pPr algn="just">
              <a:lnSpc>
                <a:spcPts val="2194"/>
              </a:lnSpc>
              <a:spcBef>
                <a:spcPct val="0"/>
              </a:spcBef>
            </a:pPr>
            <a:r>
              <a:rPr lang="en-US" sz="1589" spc="155">
                <a:solidFill>
                  <a:srgbClr val="231F20"/>
                </a:solidFill>
                <a:latin typeface="Open Sauce"/>
              </a:rPr>
              <a:t>Pada dataset menggunakan data mengenai tingkat emisi karbon yang dimiliki setiap tahunnya. </a:t>
            </a:r>
          </a:p>
        </p:txBody>
      </p:sp>
      <p:sp>
        <p:nvSpPr>
          <p:cNvPr name="TextBox 15" id="15"/>
          <p:cNvSpPr txBox="true"/>
          <p:nvPr/>
        </p:nvSpPr>
        <p:spPr>
          <a:xfrm rot="0">
            <a:off x="1028700" y="6942868"/>
            <a:ext cx="7069566" cy="502505"/>
          </a:xfrm>
          <a:prstGeom prst="rect">
            <a:avLst/>
          </a:prstGeom>
        </p:spPr>
        <p:txBody>
          <a:bodyPr anchor="t" rtlCol="false" tIns="0" lIns="0" bIns="0" rIns="0">
            <a:spAutoFit/>
          </a:bodyPr>
          <a:lstStyle/>
          <a:p>
            <a:pPr marL="0" indent="0" lvl="0">
              <a:lnSpc>
                <a:spcPts val="4165"/>
              </a:lnSpc>
              <a:spcBef>
                <a:spcPct val="0"/>
              </a:spcBef>
            </a:pPr>
            <a:r>
              <a:rPr lang="en-US" sz="3018" spc="295">
                <a:solidFill>
                  <a:srgbClr val="231F20"/>
                </a:solidFill>
                <a:latin typeface="Open Sauce Bold"/>
              </a:rPr>
              <a:t>Sumber :</a:t>
            </a:r>
          </a:p>
        </p:txBody>
      </p:sp>
      <p:sp>
        <p:nvSpPr>
          <p:cNvPr name="TextBox 16" id="16"/>
          <p:cNvSpPr txBox="true"/>
          <p:nvPr/>
        </p:nvSpPr>
        <p:spPr>
          <a:xfrm rot="0">
            <a:off x="1028700" y="7440648"/>
            <a:ext cx="9120821" cy="268453"/>
          </a:xfrm>
          <a:prstGeom prst="rect">
            <a:avLst/>
          </a:prstGeom>
        </p:spPr>
        <p:txBody>
          <a:bodyPr anchor="t" rtlCol="false" tIns="0" lIns="0" bIns="0" rIns="0">
            <a:spAutoFit/>
          </a:bodyPr>
          <a:lstStyle/>
          <a:p>
            <a:pPr algn="just">
              <a:lnSpc>
                <a:spcPts val="2194"/>
              </a:lnSpc>
              <a:spcBef>
                <a:spcPct val="0"/>
              </a:spcBef>
            </a:pPr>
            <a:r>
              <a:rPr lang="en-US" sz="1589" spc="155">
                <a:solidFill>
                  <a:srgbClr val="231F20"/>
                </a:solidFill>
                <a:latin typeface="Open Sauce"/>
              </a:rPr>
              <a:t>Dataset bersumber dari Github dengan judul </a:t>
            </a:r>
            <a:r>
              <a:rPr lang="en-US" sz="1589" spc="155" u="sng">
                <a:solidFill>
                  <a:srgbClr val="231F20"/>
                </a:solidFill>
                <a:latin typeface="Open Sauce"/>
                <a:hlinkClick r:id="rId9" tooltip="https://github.com/MoinDalvs/CO2_Emission_Forecasting"/>
              </a:rPr>
              <a:t>CO2_Emission_Forecasting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322124" y="775489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900618" y="1635778"/>
            <a:ext cx="9358682" cy="2528174"/>
          </a:xfrm>
          <a:custGeom>
            <a:avLst/>
            <a:gdLst/>
            <a:ahLst/>
            <a:cxnLst/>
            <a:rect r="r" b="b" t="t" l="l"/>
            <a:pathLst>
              <a:path h="2528174" w="9358682">
                <a:moveTo>
                  <a:pt x="0" y="0"/>
                </a:moveTo>
                <a:lnTo>
                  <a:pt x="9358682" y="0"/>
                </a:lnTo>
                <a:lnTo>
                  <a:pt x="9358682" y="2528174"/>
                </a:lnTo>
                <a:lnTo>
                  <a:pt x="0" y="2528174"/>
                </a:lnTo>
                <a:lnTo>
                  <a:pt x="0" y="0"/>
                </a:lnTo>
                <a:close/>
              </a:path>
            </a:pathLst>
          </a:custGeom>
          <a:blipFill>
            <a:blip r:embed="rId4"/>
            <a:stretch>
              <a:fillRect l="0" t="-24521" r="0" b="-24521"/>
            </a:stretch>
          </a:blipFill>
        </p:spPr>
      </p:sp>
      <p:sp>
        <p:nvSpPr>
          <p:cNvPr name="Freeform 5" id="5"/>
          <p:cNvSpPr/>
          <p:nvPr/>
        </p:nvSpPr>
        <p:spPr>
          <a:xfrm flipH="false" flipV="false" rot="0">
            <a:off x="12001970" y="4487802"/>
            <a:ext cx="5257330" cy="2694055"/>
          </a:xfrm>
          <a:custGeom>
            <a:avLst/>
            <a:gdLst/>
            <a:ahLst/>
            <a:cxnLst/>
            <a:rect r="r" b="b" t="t" l="l"/>
            <a:pathLst>
              <a:path h="2694055" w="5257330">
                <a:moveTo>
                  <a:pt x="0" y="0"/>
                </a:moveTo>
                <a:lnTo>
                  <a:pt x="5257330" y="0"/>
                </a:lnTo>
                <a:lnTo>
                  <a:pt x="5257330" y="2694055"/>
                </a:lnTo>
                <a:lnTo>
                  <a:pt x="0" y="2694055"/>
                </a:lnTo>
                <a:lnTo>
                  <a:pt x="0" y="0"/>
                </a:lnTo>
                <a:close/>
              </a:path>
            </a:pathLst>
          </a:custGeom>
          <a:blipFill>
            <a:blip r:embed="rId5"/>
            <a:stretch>
              <a:fillRect l="0" t="0" r="0" b="0"/>
            </a:stretch>
          </a:blipFill>
        </p:spPr>
      </p:sp>
      <p:sp>
        <p:nvSpPr>
          <p:cNvPr name="Freeform 6" id="6"/>
          <p:cNvSpPr/>
          <p:nvPr/>
        </p:nvSpPr>
        <p:spPr>
          <a:xfrm flipH="false" flipV="false" rot="0">
            <a:off x="12001970" y="7469223"/>
            <a:ext cx="5257330" cy="1998121"/>
          </a:xfrm>
          <a:custGeom>
            <a:avLst/>
            <a:gdLst/>
            <a:ahLst/>
            <a:cxnLst/>
            <a:rect r="r" b="b" t="t" l="l"/>
            <a:pathLst>
              <a:path h="1998121" w="5257330">
                <a:moveTo>
                  <a:pt x="0" y="0"/>
                </a:moveTo>
                <a:lnTo>
                  <a:pt x="5257330" y="0"/>
                </a:lnTo>
                <a:lnTo>
                  <a:pt x="5257330" y="1998121"/>
                </a:lnTo>
                <a:lnTo>
                  <a:pt x="0" y="1998121"/>
                </a:lnTo>
                <a:lnTo>
                  <a:pt x="0" y="0"/>
                </a:lnTo>
                <a:close/>
              </a:path>
            </a:pathLst>
          </a:custGeom>
          <a:blipFill>
            <a:blip r:embed="rId6"/>
            <a:stretch>
              <a:fillRect l="0" t="-7524" r="0" b="-7524"/>
            </a:stretch>
          </a:blipFill>
        </p:spPr>
      </p:sp>
      <p:sp>
        <p:nvSpPr>
          <p:cNvPr name="Freeform 7" id="7"/>
          <p:cNvSpPr/>
          <p:nvPr/>
        </p:nvSpPr>
        <p:spPr>
          <a:xfrm flipH="false" flipV="false" rot="0">
            <a:off x="7900618" y="7515232"/>
            <a:ext cx="3910014" cy="1985084"/>
          </a:xfrm>
          <a:custGeom>
            <a:avLst/>
            <a:gdLst/>
            <a:ahLst/>
            <a:cxnLst/>
            <a:rect r="r" b="b" t="t" l="l"/>
            <a:pathLst>
              <a:path h="1985084" w="3910014">
                <a:moveTo>
                  <a:pt x="0" y="0"/>
                </a:moveTo>
                <a:lnTo>
                  <a:pt x="3910015" y="0"/>
                </a:lnTo>
                <a:lnTo>
                  <a:pt x="3910015" y="1985084"/>
                </a:lnTo>
                <a:lnTo>
                  <a:pt x="0" y="1985084"/>
                </a:lnTo>
                <a:lnTo>
                  <a:pt x="0" y="0"/>
                </a:lnTo>
                <a:close/>
              </a:path>
            </a:pathLst>
          </a:custGeom>
          <a:blipFill>
            <a:blip r:embed="rId7"/>
            <a:stretch>
              <a:fillRect l="0" t="0" r="0" b="0"/>
            </a:stretch>
          </a:blipFill>
        </p:spPr>
      </p:sp>
      <p:sp>
        <p:nvSpPr>
          <p:cNvPr name="Freeform 8" id="8"/>
          <p:cNvSpPr/>
          <p:nvPr/>
        </p:nvSpPr>
        <p:spPr>
          <a:xfrm flipH="false" flipV="false" rot="0">
            <a:off x="7900618" y="4497518"/>
            <a:ext cx="3910014" cy="2684339"/>
          </a:xfrm>
          <a:custGeom>
            <a:avLst/>
            <a:gdLst/>
            <a:ahLst/>
            <a:cxnLst/>
            <a:rect r="r" b="b" t="t" l="l"/>
            <a:pathLst>
              <a:path h="2684339" w="3910014">
                <a:moveTo>
                  <a:pt x="0" y="0"/>
                </a:moveTo>
                <a:lnTo>
                  <a:pt x="3910015" y="0"/>
                </a:lnTo>
                <a:lnTo>
                  <a:pt x="3910015" y="2684339"/>
                </a:lnTo>
                <a:lnTo>
                  <a:pt x="0" y="2684339"/>
                </a:lnTo>
                <a:lnTo>
                  <a:pt x="0" y="0"/>
                </a:lnTo>
                <a:close/>
              </a:path>
            </a:pathLst>
          </a:custGeom>
          <a:blipFill>
            <a:blip r:embed="rId8"/>
            <a:stretch>
              <a:fillRect l="0" t="-1606" r="0" b="0"/>
            </a:stretch>
          </a:blipFill>
        </p:spPr>
      </p:sp>
      <p:sp>
        <p:nvSpPr>
          <p:cNvPr name="TextBox 9" id="9"/>
          <p:cNvSpPr txBox="true"/>
          <p:nvPr/>
        </p:nvSpPr>
        <p:spPr>
          <a:xfrm rot="0">
            <a:off x="1585163" y="249428"/>
            <a:ext cx="11682793" cy="1063707"/>
          </a:xfrm>
          <a:prstGeom prst="rect">
            <a:avLst/>
          </a:prstGeom>
        </p:spPr>
        <p:txBody>
          <a:bodyPr anchor="t" rtlCol="false" tIns="0" lIns="0" bIns="0" rIns="0">
            <a:spAutoFit/>
          </a:bodyPr>
          <a:lstStyle/>
          <a:p>
            <a:pPr algn="l" marL="0" indent="0" lvl="0">
              <a:lnSpc>
                <a:spcPts val="7956"/>
              </a:lnSpc>
              <a:spcBef>
                <a:spcPct val="0"/>
              </a:spcBef>
            </a:pPr>
            <a:r>
              <a:rPr lang="en-US" sz="5765" spc="565">
                <a:solidFill>
                  <a:srgbClr val="231F20"/>
                </a:solidFill>
                <a:latin typeface="Codec Pro ExtraBold"/>
              </a:rPr>
              <a:t>Eksploratory Data Analysis</a:t>
            </a:r>
          </a:p>
        </p:txBody>
      </p:sp>
      <p:sp>
        <p:nvSpPr>
          <p:cNvPr name="TextBox 10" id="10"/>
          <p:cNvSpPr txBox="true"/>
          <p:nvPr/>
        </p:nvSpPr>
        <p:spPr>
          <a:xfrm rot="0">
            <a:off x="278452" y="4459227"/>
            <a:ext cx="7431667" cy="1097128"/>
          </a:xfrm>
          <a:prstGeom prst="rect">
            <a:avLst/>
          </a:prstGeom>
        </p:spPr>
        <p:txBody>
          <a:bodyPr anchor="t" rtlCol="false" tIns="0" lIns="0" bIns="0" rIns="0">
            <a:spAutoFit/>
          </a:bodyPr>
          <a:lstStyle/>
          <a:p>
            <a:pPr algn="just">
              <a:lnSpc>
                <a:spcPts val="2194"/>
              </a:lnSpc>
              <a:spcBef>
                <a:spcPct val="0"/>
              </a:spcBef>
            </a:pPr>
            <a:r>
              <a:rPr lang="en-US" sz="1589" spc="155">
                <a:solidFill>
                  <a:srgbClr val="231F20"/>
                </a:solidFill>
                <a:latin typeface="Open Sauce"/>
              </a:rPr>
              <a:t>Data Eksplorasi yang kita lakukan yaitu, melakukan pengecekan terhadap data yang kita gunakan saat ini apakah data tersebut memiliki sebuah variabel lain ataupun terdapatnya outlier pada data yang akan digunakan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322124" y="775489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2169699"/>
            <a:ext cx="8858107" cy="5343490"/>
          </a:xfrm>
          <a:custGeom>
            <a:avLst/>
            <a:gdLst/>
            <a:ahLst/>
            <a:cxnLst/>
            <a:rect r="r" b="b" t="t" l="l"/>
            <a:pathLst>
              <a:path h="5343490" w="8858107">
                <a:moveTo>
                  <a:pt x="0" y="0"/>
                </a:moveTo>
                <a:lnTo>
                  <a:pt x="8858107" y="0"/>
                </a:lnTo>
                <a:lnTo>
                  <a:pt x="8858107" y="5343490"/>
                </a:lnTo>
                <a:lnTo>
                  <a:pt x="0" y="5343490"/>
                </a:lnTo>
                <a:lnTo>
                  <a:pt x="0" y="0"/>
                </a:lnTo>
                <a:close/>
              </a:path>
            </a:pathLst>
          </a:custGeom>
          <a:blipFill>
            <a:blip r:embed="rId4"/>
            <a:stretch>
              <a:fillRect l="0" t="0" r="0" b="0"/>
            </a:stretch>
          </a:blipFill>
        </p:spPr>
      </p:sp>
      <p:sp>
        <p:nvSpPr>
          <p:cNvPr name="Freeform 5" id="5"/>
          <p:cNvSpPr/>
          <p:nvPr/>
        </p:nvSpPr>
        <p:spPr>
          <a:xfrm flipH="false" flipV="false" rot="0">
            <a:off x="1028700" y="7866226"/>
            <a:ext cx="8858107" cy="1715759"/>
          </a:xfrm>
          <a:custGeom>
            <a:avLst/>
            <a:gdLst/>
            <a:ahLst/>
            <a:cxnLst/>
            <a:rect r="r" b="b" t="t" l="l"/>
            <a:pathLst>
              <a:path h="1715759" w="8858107">
                <a:moveTo>
                  <a:pt x="0" y="0"/>
                </a:moveTo>
                <a:lnTo>
                  <a:pt x="8858107" y="0"/>
                </a:lnTo>
                <a:lnTo>
                  <a:pt x="8858107" y="1715759"/>
                </a:lnTo>
                <a:lnTo>
                  <a:pt x="0" y="1715759"/>
                </a:lnTo>
                <a:lnTo>
                  <a:pt x="0" y="0"/>
                </a:lnTo>
                <a:close/>
              </a:path>
            </a:pathLst>
          </a:custGeom>
          <a:blipFill>
            <a:blip r:embed="rId5"/>
            <a:stretch>
              <a:fillRect l="0" t="0" r="0" b="0"/>
            </a:stretch>
          </a:blipFill>
        </p:spPr>
      </p:sp>
      <p:sp>
        <p:nvSpPr>
          <p:cNvPr name="TextBox 6" id="6"/>
          <p:cNvSpPr txBox="true"/>
          <p:nvPr/>
        </p:nvSpPr>
        <p:spPr>
          <a:xfrm rot="0">
            <a:off x="1585163" y="249428"/>
            <a:ext cx="11682793" cy="1063707"/>
          </a:xfrm>
          <a:prstGeom prst="rect">
            <a:avLst/>
          </a:prstGeom>
        </p:spPr>
        <p:txBody>
          <a:bodyPr anchor="t" rtlCol="false" tIns="0" lIns="0" bIns="0" rIns="0">
            <a:spAutoFit/>
          </a:bodyPr>
          <a:lstStyle/>
          <a:p>
            <a:pPr algn="l" marL="0" indent="0" lvl="0">
              <a:lnSpc>
                <a:spcPts val="7956"/>
              </a:lnSpc>
              <a:spcBef>
                <a:spcPct val="0"/>
              </a:spcBef>
            </a:pPr>
            <a:r>
              <a:rPr lang="en-US" sz="5765" spc="565">
                <a:solidFill>
                  <a:srgbClr val="231F20"/>
                </a:solidFill>
                <a:latin typeface="Codec Pro ExtraBold"/>
              </a:rPr>
              <a:t>Eksploratory Data Analysis</a:t>
            </a:r>
          </a:p>
        </p:txBody>
      </p:sp>
      <p:sp>
        <p:nvSpPr>
          <p:cNvPr name="TextBox 7" id="7"/>
          <p:cNvSpPr txBox="true"/>
          <p:nvPr/>
        </p:nvSpPr>
        <p:spPr>
          <a:xfrm rot="0">
            <a:off x="10376473" y="4812869"/>
            <a:ext cx="7431667" cy="820903"/>
          </a:xfrm>
          <a:prstGeom prst="rect">
            <a:avLst/>
          </a:prstGeom>
        </p:spPr>
        <p:txBody>
          <a:bodyPr anchor="t" rtlCol="false" tIns="0" lIns="0" bIns="0" rIns="0">
            <a:spAutoFit/>
          </a:bodyPr>
          <a:lstStyle/>
          <a:p>
            <a:pPr algn="just">
              <a:lnSpc>
                <a:spcPts val="2194"/>
              </a:lnSpc>
              <a:spcBef>
                <a:spcPct val="0"/>
              </a:spcBef>
            </a:pPr>
            <a:r>
              <a:rPr lang="en-US" sz="1589" spc="155">
                <a:solidFill>
                  <a:srgbClr val="231F20"/>
                </a:solidFill>
                <a:latin typeface="Open Sauce"/>
              </a:rPr>
              <a:t>Setelah dilakukan analysis terhadap data tersebut, kita langsung melakukan perubahan pada index datetime  dengan format tahun dari int  ke datetime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322124" y="775489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721405" y="1826211"/>
            <a:ext cx="6709217" cy="5103242"/>
          </a:xfrm>
          <a:custGeom>
            <a:avLst/>
            <a:gdLst/>
            <a:ahLst/>
            <a:cxnLst/>
            <a:rect r="r" b="b" t="t" l="l"/>
            <a:pathLst>
              <a:path h="5103242" w="6709217">
                <a:moveTo>
                  <a:pt x="0" y="0"/>
                </a:moveTo>
                <a:lnTo>
                  <a:pt x="6709217" y="0"/>
                </a:lnTo>
                <a:lnTo>
                  <a:pt x="6709217" y="5103243"/>
                </a:lnTo>
                <a:lnTo>
                  <a:pt x="0" y="5103243"/>
                </a:lnTo>
                <a:lnTo>
                  <a:pt x="0" y="0"/>
                </a:lnTo>
                <a:close/>
              </a:path>
            </a:pathLst>
          </a:custGeom>
          <a:blipFill>
            <a:blip r:embed="rId5"/>
            <a:stretch>
              <a:fillRect l="-8010" t="-3212" r="0" b="-7176"/>
            </a:stretch>
          </a:blipFill>
        </p:spPr>
      </p:sp>
      <p:sp>
        <p:nvSpPr>
          <p:cNvPr name="TextBox 5" id="5"/>
          <p:cNvSpPr txBox="true"/>
          <p:nvPr/>
        </p:nvSpPr>
        <p:spPr>
          <a:xfrm rot="0">
            <a:off x="1792522" y="258721"/>
            <a:ext cx="9016222" cy="860896"/>
          </a:xfrm>
          <a:prstGeom prst="rect">
            <a:avLst/>
          </a:prstGeom>
        </p:spPr>
        <p:txBody>
          <a:bodyPr anchor="t" rtlCol="false" tIns="0" lIns="0" bIns="0" rIns="0">
            <a:spAutoFit/>
          </a:bodyPr>
          <a:lstStyle/>
          <a:p>
            <a:pPr algn="l" marL="0" indent="0" lvl="0">
              <a:lnSpc>
                <a:spcPts val="6416"/>
              </a:lnSpc>
              <a:spcBef>
                <a:spcPct val="0"/>
              </a:spcBef>
            </a:pPr>
            <a:r>
              <a:rPr lang="en-US" sz="4649" spc="455">
                <a:solidFill>
                  <a:srgbClr val="231F20"/>
                </a:solidFill>
                <a:latin typeface="Codec Pro ExtraBold"/>
              </a:rPr>
              <a:t>Data Visualization</a:t>
            </a:r>
          </a:p>
        </p:txBody>
      </p:sp>
      <p:sp>
        <p:nvSpPr>
          <p:cNvPr name="TextBox 6" id="6"/>
          <p:cNvSpPr txBox="true"/>
          <p:nvPr/>
        </p:nvSpPr>
        <p:spPr>
          <a:xfrm rot="0">
            <a:off x="9144000" y="6881829"/>
            <a:ext cx="7864028" cy="2517258"/>
          </a:xfrm>
          <a:prstGeom prst="rect">
            <a:avLst/>
          </a:prstGeom>
        </p:spPr>
        <p:txBody>
          <a:bodyPr anchor="t" rtlCol="false" tIns="0" lIns="0" bIns="0" rIns="0">
            <a:spAutoFit/>
          </a:bodyPr>
          <a:lstStyle/>
          <a:p>
            <a:pPr algn="just" marL="435313" indent="-217656" lvl="1">
              <a:lnSpc>
                <a:spcPts val="2923"/>
              </a:lnSpc>
              <a:buFont typeface="Arial"/>
              <a:buChar char="•"/>
            </a:pPr>
            <a:r>
              <a:rPr lang="en-US" sz="2016" spc="100">
                <a:solidFill>
                  <a:srgbClr val="231F20"/>
                </a:solidFill>
                <a:latin typeface="Open Sauce"/>
              </a:rPr>
              <a:t>CO2</a:t>
            </a:r>
            <a:r>
              <a:rPr lang="en-US" sz="2016" spc="100">
                <a:solidFill>
                  <a:srgbClr val="231F20"/>
                </a:solidFill>
                <a:latin typeface="Open Sauce"/>
              </a:rPr>
              <a:t> tidak mengalami  perubahan dari awal tahun 1800 sampai dengan 1878. </a:t>
            </a:r>
          </a:p>
          <a:p>
            <a:pPr algn="just" marL="435313" indent="-217656" lvl="1">
              <a:lnSpc>
                <a:spcPts val="2923"/>
              </a:lnSpc>
              <a:buFont typeface="Arial"/>
              <a:buChar char="•"/>
            </a:pPr>
            <a:r>
              <a:rPr lang="en-US" sz="2016" spc="100">
                <a:solidFill>
                  <a:srgbClr val="231F20"/>
                </a:solidFill>
                <a:latin typeface="Open Sauce"/>
              </a:rPr>
              <a:t>Setalah tahun 1878 CO2 sudah mengalami kenaikan secara signifikan sampai pada tahun 1914. </a:t>
            </a:r>
          </a:p>
          <a:p>
            <a:pPr algn="just" marL="435313" indent="-217656" lvl="1">
              <a:lnSpc>
                <a:spcPts val="2923"/>
              </a:lnSpc>
              <a:buFont typeface="Arial"/>
              <a:buChar char="•"/>
            </a:pPr>
            <a:r>
              <a:rPr lang="en-US" sz="2016" spc="100">
                <a:solidFill>
                  <a:srgbClr val="231F20"/>
                </a:solidFill>
                <a:latin typeface="Open Sauce"/>
              </a:rPr>
              <a:t>Tingkat tertinggi emisi CO2 terjadi pada tahun 1980.</a:t>
            </a:r>
          </a:p>
          <a:p>
            <a:pPr algn="just" marL="435313" indent="-217656" lvl="1">
              <a:lnSpc>
                <a:spcPts val="2923"/>
              </a:lnSpc>
              <a:buFont typeface="Arial"/>
              <a:buChar char="•"/>
            </a:pPr>
            <a:r>
              <a:rPr lang="en-US" sz="2016" spc="100">
                <a:solidFill>
                  <a:srgbClr val="231F20"/>
                </a:solidFill>
                <a:latin typeface="Open Sauce"/>
              </a:rPr>
              <a:t>Tingkat emisi karbon terendah pada tahun 2000an atau abad 20an terjadi pada tahun 2010.</a:t>
            </a:r>
          </a:p>
        </p:txBody>
      </p:sp>
      <p:grpSp>
        <p:nvGrpSpPr>
          <p:cNvPr name="Group 7" id="7"/>
          <p:cNvGrpSpPr/>
          <p:nvPr/>
        </p:nvGrpSpPr>
        <p:grpSpPr>
          <a:xfrm rot="0">
            <a:off x="1479261" y="2765122"/>
            <a:ext cx="1400485" cy="6493178"/>
            <a:chOff x="0" y="0"/>
            <a:chExt cx="368852" cy="1710138"/>
          </a:xfrm>
        </p:grpSpPr>
        <p:sp>
          <p:nvSpPr>
            <p:cNvPr name="Freeform 8" id="8"/>
            <p:cNvSpPr/>
            <p:nvPr/>
          </p:nvSpPr>
          <p:spPr>
            <a:xfrm flipH="false" flipV="false" rot="0">
              <a:off x="0" y="0"/>
              <a:ext cx="368852" cy="1710137"/>
            </a:xfrm>
            <a:custGeom>
              <a:avLst/>
              <a:gdLst/>
              <a:ahLst/>
              <a:cxnLst/>
              <a:rect r="r" b="b" t="t" l="l"/>
              <a:pathLst>
                <a:path h="1710137" w="368852">
                  <a:moveTo>
                    <a:pt x="0" y="0"/>
                  </a:moveTo>
                  <a:lnTo>
                    <a:pt x="368852" y="0"/>
                  </a:lnTo>
                  <a:lnTo>
                    <a:pt x="368852" y="1710137"/>
                  </a:lnTo>
                  <a:lnTo>
                    <a:pt x="0" y="1710137"/>
                  </a:lnTo>
                  <a:close/>
                </a:path>
              </a:pathLst>
            </a:custGeom>
            <a:solidFill>
              <a:srgbClr val="EFE37A"/>
            </a:solidFill>
          </p:spPr>
        </p:sp>
        <p:sp>
          <p:nvSpPr>
            <p:cNvPr name="TextBox 9" id="9"/>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TextBox 10" id="10"/>
          <p:cNvSpPr txBox="true"/>
          <p:nvPr/>
        </p:nvSpPr>
        <p:spPr>
          <a:xfrm rot="0">
            <a:off x="1028700" y="1765607"/>
            <a:ext cx="7416941" cy="854582"/>
          </a:xfrm>
          <a:prstGeom prst="rect">
            <a:avLst/>
          </a:prstGeom>
        </p:spPr>
        <p:txBody>
          <a:bodyPr anchor="t" rtlCol="false" tIns="0" lIns="0" bIns="0" rIns="0">
            <a:spAutoFit/>
          </a:bodyPr>
          <a:lstStyle/>
          <a:p>
            <a:pPr algn="ctr">
              <a:lnSpc>
                <a:spcPts val="6486"/>
              </a:lnSpc>
            </a:pPr>
            <a:r>
              <a:rPr lang="en-US" sz="4700" spc="460" u="sng">
                <a:solidFill>
                  <a:srgbClr val="231F20"/>
                </a:solidFill>
                <a:latin typeface="Codec Pro ExtraBold"/>
              </a:rPr>
              <a:t>REVOLUSI INDUSTRI</a:t>
            </a:r>
          </a:p>
        </p:txBody>
      </p:sp>
      <p:sp>
        <p:nvSpPr>
          <p:cNvPr name="TextBox 11" id="11"/>
          <p:cNvSpPr txBox="true"/>
          <p:nvPr/>
        </p:nvSpPr>
        <p:spPr>
          <a:xfrm rot="0">
            <a:off x="1691293" y="3421820"/>
            <a:ext cx="937219" cy="657225"/>
          </a:xfrm>
          <a:prstGeom prst="rect">
            <a:avLst/>
          </a:prstGeom>
        </p:spPr>
        <p:txBody>
          <a:bodyPr anchor="t" rtlCol="false" tIns="0" lIns="0" bIns="0" rIns="0">
            <a:spAutoFit/>
          </a:bodyPr>
          <a:lstStyle/>
          <a:p>
            <a:pPr algn="ctr">
              <a:lnSpc>
                <a:spcPts val="5246"/>
              </a:lnSpc>
            </a:pPr>
            <a:r>
              <a:rPr lang="en-US" sz="4371">
                <a:solidFill>
                  <a:srgbClr val="363636"/>
                </a:solidFill>
                <a:latin typeface="Oswald Bold Italics"/>
              </a:rPr>
              <a:t>5.0</a:t>
            </a:r>
          </a:p>
        </p:txBody>
      </p:sp>
      <p:sp>
        <p:nvSpPr>
          <p:cNvPr name="TextBox 12" id="12"/>
          <p:cNvSpPr txBox="true"/>
          <p:nvPr/>
        </p:nvSpPr>
        <p:spPr>
          <a:xfrm rot="0">
            <a:off x="1710894" y="4537462"/>
            <a:ext cx="937219" cy="657225"/>
          </a:xfrm>
          <a:prstGeom prst="rect">
            <a:avLst/>
          </a:prstGeom>
        </p:spPr>
        <p:txBody>
          <a:bodyPr anchor="t" rtlCol="false" tIns="0" lIns="0" bIns="0" rIns="0">
            <a:spAutoFit/>
          </a:bodyPr>
          <a:lstStyle/>
          <a:p>
            <a:pPr algn="ctr">
              <a:lnSpc>
                <a:spcPts val="5246"/>
              </a:lnSpc>
            </a:pPr>
            <a:r>
              <a:rPr lang="en-US" sz="4371">
                <a:solidFill>
                  <a:srgbClr val="363636"/>
                </a:solidFill>
                <a:latin typeface="Oswald Bold Italics"/>
              </a:rPr>
              <a:t>4.0</a:t>
            </a:r>
          </a:p>
        </p:txBody>
      </p:sp>
      <p:sp>
        <p:nvSpPr>
          <p:cNvPr name="TextBox 13" id="13"/>
          <p:cNvSpPr txBox="true"/>
          <p:nvPr/>
        </p:nvSpPr>
        <p:spPr>
          <a:xfrm rot="0">
            <a:off x="1710894" y="5756662"/>
            <a:ext cx="937219" cy="657225"/>
          </a:xfrm>
          <a:prstGeom prst="rect">
            <a:avLst/>
          </a:prstGeom>
        </p:spPr>
        <p:txBody>
          <a:bodyPr anchor="t" rtlCol="false" tIns="0" lIns="0" bIns="0" rIns="0">
            <a:spAutoFit/>
          </a:bodyPr>
          <a:lstStyle/>
          <a:p>
            <a:pPr algn="ctr">
              <a:lnSpc>
                <a:spcPts val="5246"/>
              </a:lnSpc>
            </a:pPr>
            <a:r>
              <a:rPr lang="en-US" sz="4371">
                <a:solidFill>
                  <a:srgbClr val="363636"/>
                </a:solidFill>
                <a:latin typeface="Oswald Bold Italics"/>
              </a:rPr>
              <a:t>3.0</a:t>
            </a:r>
          </a:p>
        </p:txBody>
      </p:sp>
      <p:sp>
        <p:nvSpPr>
          <p:cNvPr name="TextBox 14" id="14"/>
          <p:cNvSpPr txBox="true"/>
          <p:nvPr/>
        </p:nvSpPr>
        <p:spPr>
          <a:xfrm rot="0">
            <a:off x="1710894" y="6929454"/>
            <a:ext cx="937219" cy="657225"/>
          </a:xfrm>
          <a:prstGeom prst="rect">
            <a:avLst/>
          </a:prstGeom>
        </p:spPr>
        <p:txBody>
          <a:bodyPr anchor="t" rtlCol="false" tIns="0" lIns="0" bIns="0" rIns="0">
            <a:spAutoFit/>
          </a:bodyPr>
          <a:lstStyle/>
          <a:p>
            <a:pPr algn="ctr">
              <a:lnSpc>
                <a:spcPts val="5246"/>
              </a:lnSpc>
            </a:pPr>
            <a:r>
              <a:rPr lang="en-US" sz="4371">
                <a:solidFill>
                  <a:srgbClr val="363636"/>
                </a:solidFill>
                <a:latin typeface="Oswald Bold Italics"/>
              </a:rPr>
              <a:t>2.0</a:t>
            </a:r>
          </a:p>
        </p:txBody>
      </p:sp>
      <p:sp>
        <p:nvSpPr>
          <p:cNvPr name="TextBox 15" id="15"/>
          <p:cNvSpPr txBox="true"/>
          <p:nvPr/>
        </p:nvSpPr>
        <p:spPr>
          <a:xfrm rot="0">
            <a:off x="1710894" y="8150902"/>
            <a:ext cx="937219" cy="657225"/>
          </a:xfrm>
          <a:prstGeom prst="rect">
            <a:avLst/>
          </a:prstGeom>
        </p:spPr>
        <p:txBody>
          <a:bodyPr anchor="t" rtlCol="false" tIns="0" lIns="0" bIns="0" rIns="0">
            <a:spAutoFit/>
          </a:bodyPr>
          <a:lstStyle/>
          <a:p>
            <a:pPr algn="ctr">
              <a:lnSpc>
                <a:spcPts val="5246"/>
              </a:lnSpc>
            </a:pPr>
            <a:r>
              <a:rPr lang="en-US" sz="4371">
                <a:solidFill>
                  <a:srgbClr val="363636"/>
                </a:solidFill>
                <a:latin typeface="Oswald Bold Italics"/>
              </a:rPr>
              <a:t>1.0</a:t>
            </a:r>
          </a:p>
        </p:txBody>
      </p:sp>
      <p:sp>
        <p:nvSpPr>
          <p:cNvPr name="TextBox 16" id="16"/>
          <p:cNvSpPr txBox="true"/>
          <p:nvPr/>
        </p:nvSpPr>
        <p:spPr>
          <a:xfrm rot="0">
            <a:off x="3067371" y="3520247"/>
            <a:ext cx="5790503" cy="418548"/>
          </a:xfrm>
          <a:prstGeom prst="rect">
            <a:avLst/>
          </a:prstGeom>
        </p:spPr>
        <p:txBody>
          <a:bodyPr anchor="t" rtlCol="false" tIns="0" lIns="0" bIns="0" rIns="0">
            <a:spAutoFit/>
          </a:bodyPr>
          <a:lstStyle/>
          <a:p>
            <a:pPr>
              <a:lnSpc>
                <a:spcPts val="3483"/>
              </a:lnSpc>
            </a:pPr>
            <a:r>
              <a:rPr lang="en-US" sz="2524" spc="247">
                <a:solidFill>
                  <a:srgbClr val="231F20"/>
                </a:solidFill>
                <a:latin typeface="DM Sans"/>
              </a:rPr>
              <a:t>PERSONALISASI - ON PROGRESS</a:t>
            </a:r>
          </a:p>
        </p:txBody>
      </p:sp>
      <p:sp>
        <p:nvSpPr>
          <p:cNvPr name="TextBox 17" id="17"/>
          <p:cNvSpPr txBox="true"/>
          <p:nvPr/>
        </p:nvSpPr>
        <p:spPr>
          <a:xfrm rot="0">
            <a:off x="3067371" y="4724952"/>
            <a:ext cx="6076629" cy="418548"/>
          </a:xfrm>
          <a:prstGeom prst="rect">
            <a:avLst/>
          </a:prstGeom>
        </p:spPr>
        <p:txBody>
          <a:bodyPr anchor="t" rtlCol="false" tIns="0" lIns="0" bIns="0" rIns="0">
            <a:spAutoFit/>
          </a:bodyPr>
          <a:lstStyle/>
          <a:p>
            <a:pPr>
              <a:lnSpc>
                <a:spcPts val="3483"/>
              </a:lnSpc>
            </a:pPr>
            <a:r>
              <a:rPr lang="en-US" sz="2524" spc="247">
                <a:solidFill>
                  <a:srgbClr val="231F20"/>
                </a:solidFill>
                <a:latin typeface="DM Sans"/>
              </a:rPr>
              <a:t>DIGITALISASI - TODAY</a:t>
            </a:r>
          </a:p>
        </p:txBody>
      </p:sp>
      <p:sp>
        <p:nvSpPr>
          <p:cNvPr name="TextBox 18" id="18"/>
          <p:cNvSpPr txBox="true"/>
          <p:nvPr/>
        </p:nvSpPr>
        <p:spPr>
          <a:xfrm rot="0">
            <a:off x="3067371" y="5811094"/>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AUTOMASI - 1970 </a:t>
            </a:r>
          </a:p>
        </p:txBody>
      </p:sp>
      <p:sp>
        <p:nvSpPr>
          <p:cNvPr name="TextBox 19" id="19"/>
          <p:cNvSpPr txBox="true"/>
          <p:nvPr/>
        </p:nvSpPr>
        <p:spPr>
          <a:xfrm rot="0">
            <a:off x="3067371" y="7029742"/>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ELEKTRIFIKASI - 1870</a:t>
            </a:r>
          </a:p>
        </p:txBody>
      </p:sp>
      <p:sp>
        <p:nvSpPr>
          <p:cNvPr name="TextBox 20" id="20"/>
          <p:cNvSpPr txBox="true"/>
          <p:nvPr/>
        </p:nvSpPr>
        <p:spPr>
          <a:xfrm rot="0">
            <a:off x="3067371" y="8251190"/>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rPr>
              <a:t>MEKANISASI - 1780</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322124" y="775489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334500" y="765369"/>
            <a:ext cx="7962192" cy="5928205"/>
          </a:xfrm>
          <a:custGeom>
            <a:avLst/>
            <a:gdLst/>
            <a:ahLst/>
            <a:cxnLst/>
            <a:rect r="r" b="b" t="t" l="l"/>
            <a:pathLst>
              <a:path h="5928205" w="7962192">
                <a:moveTo>
                  <a:pt x="0" y="0"/>
                </a:moveTo>
                <a:lnTo>
                  <a:pt x="7962192" y="0"/>
                </a:lnTo>
                <a:lnTo>
                  <a:pt x="7962192" y="5928205"/>
                </a:lnTo>
                <a:lnTo>
                  <a:pt x="0" y="5928205"/>
                </a:lnTo>
                <a:lnTo>
                  <a:pt x="0" y="0"/>
                </a:lnTo>
                <a:close/>
              </a:path>
            </a:pathLst>
          </a:custGeom>
          <a:blipFill>
            <a:blip r:embed="rId5"/>
            <a:stretch>
              <a:fillRect l="0" t="0" r="0" b="0"/>
            </a:stretch>
          </a:blipFill>
        </p:spPr>
      </p:sp>
      <p:sp>
        <p:nvSpPr>
          <p:cNvPr name="Freeform 5" id="5"/>
          <p:cNvSpPr/>
          <p:nvPr/>
        </p:nvSpPr>
        <p:spPr>
          <a:xfrm flipH="false" flipV="false" rot="0">
            <a:off x="1509020" y="5788450"/>
            <a:ext cx="6653053" cy="905124"/>
          </a:xfrm>
          <a:custGeom>
            <a:avLst/>
            <a:gdLst/>
            <a:ahLst/>
            <a:cxnLst/>
            <a:rect r="r" b="b" t="t" l="l"/>
            <a:pathLst>
              <a:path h="905124" w="6653053">
                <a:moveTo>
                  <a:pt x="0" y="0"/>
                </a:moveTo>
                <a:lnTo>
                  <a:pt x="6653053" y="0"/>
                </a:lnTo>
                <a:lnTo>
                  <a:pt x="6653053" y="905124"/>
                </a:lnTo>
                <a:lnTo>
                  <a:pt x="0" y="905124"/>
                </a:lnTo>
                <a:lnTo>
                  <a:pt x="0" y="0"/>
                </a:lnTo>
                <a:close/>
              </a:path>
            </a:pathLst>
          </a:custGeom>
          <a:blipFill>
            <a:blip r:embed="rId6"/>
            <a:stretch>
              <a:fillRect l="0" t="-5237" r="0" b="0"/>
            </a:stretch>
          </a:blipFill>
        </p:spPr>
      </p:sp>
      <p:sp>
        <p:nvSpPr>
          <p:cNvPr name="TextBox 6" id="6"/>
          <p:cNvSpPr txBox="true"/>
          <p:nvPr/>
        </p:nvSpPr>
        <p:spPr>
          <a:xfrm rot="0">
            <a:off x="1792522" y="258721"/>
            <a:ext cx="9016222" cy="860896"/>
          </a:xfrm>
          <a:prstGeom prst="rect">
            <a:avLst/>
          </a:prstGeom>
        </p:spPr>
        <p:txBody>
          <a:bodyPr anchor="t" rtlCol="false" tIns="0" lIns="0" bIns="0" rIns="0">
            <a:spAutoFit/>
          </a:bodyPr>
          <a:lstStyle/>
          <a:p>
            <a:pPr algn="l" marL="0" indent="0" lvl="0">
              <a:lnSpc>
                <a:spcPts val="6416"/>
              </a:lnSpc>
              <a:spcBef>
                <a:spcPct val="0"/>
              </a:spcBef>
            </a:pPr>
            <a:r>
              <a:rPr lang="en-US" sz="4649" spc="455">
                <a:solidFill>
                  <a:srgbClr val="231F20"/>
                </a:solidFill>
                <a:latin typeface="Codec Pro ExtraBold"/>
              </a:rPr>
              <a:t>Data Visualization</a:t>
            </a:r>
          </a:p>
        </p:txBody>
      </p:sp>
      <p:sp>
        <p:nvSpPr>
          <p:cNvPr name="TextBox 7" id="7"/>
          <p:cNvSpPr txBox="true"/>
          <p:nvPr/>
        </p:nvSpPr>
        <p:spPr>
          <a:xfrm rot="0">
            <a:off x="9144000" y="6881829"/>
            <a:ext cx="7864028" cy="1793358"/>
          </a:xfrm>
          <a:prstGeom prst="rect">
            <a:avLst/>
          </a:prstGeom>
        </p:spPr>
        <p:txBody>
          <a:bodyPr anchor="t" rtlCol="false" tIns="0" lIns="0" bIns="0" rIns="0">
            <a:spAutoFit/>
          </a:bodyPr>
          <a:lstStyle/>
          <a:p>
            <a:pPr algn="just" marL="435313" indent="-217656" lvl="1">
              <a:lnSpc>
                <a:spcPts val="2923"/>
              </a:lnSpc>
              <a:buFont typeface="Arial"/>
              <a:buChar char="•"/>
            </a:pPr>
            <a:r>
              <a:rPr lang="en-US" sz="2016" spc="100">
                <a:solidFill>
                  <a:srgbClr val="231F20"/>
                </a:solidFill>
                <a:latin typeface="Open Sauce"/>
              </a:rPr>
              <a:t>Dari Trend kita melihat grafik cenderung naik</a:t>
            </a:r>
            <a:r>
              <a:rPr lang="en-US" sz="2016" spc="100">
                <a:solidFill>
                  <a:srgbClr val="231F20"/>
                </a:solidFill>
                <a:latin typeface="Open Sauce"/>
              </a:rPr>
              <a:t> </a:t>
            </a:r>
          </a:p>
          <a:p>
            <a:pPr algn="just" marL="435313" indent="-217656" lvl="1">
              <a:lnSpc>
                <a:spcPts val="2923"/>
              </a:lnSpc>
              <a:buFont typeface="Arial"/>
              <a:buChar char="•"/>
            </a:pPr>
            <a:r>
              <a:rPr lang="en-US" sz="2016" spc="100">
                <a:solidFill>
                  <a:srgbClr val="231F20"/>
                </a:solidFill>
                <a:latin typeface="Open Sauce"/>
              </a:rPr>
              <a:t>Seasonal tidak menunjukkan adanya pola musiman yang kuat</a:t>
            </a:r>
          </a:p>
          <a:p>
            <a:pPr algn="just" marL="435313" indent="-217656" lvl="1">
              <a:lnSpc>
                <a:spcPts val="2923"/>
              </a:lnSpc>
              <a:buFont typeface="Arial"/>
              <a:buChar char="•"/>
            </a:pPr>
            <a:r>
              <a:rPr lang="en-US" sz="2016" spc="100">
                <a:solidFill>
                  <a:srgbClr val="231F20"/>
                </a:solidFill>
                <a:latin typeface="Open Sauce"/>
              </a:rPr>
              <a:t>Residu menunjukkan bahwa tidak ada tingkat kekacauan atau noise yang signifikan</a:t>
            </a:r>
          </a:p>
        </p:txBody>
      </p:sp>
      <p:sp>
        <p:nvSpPr>
          <p:cNvPr name="TextBox 8" id="8"/>
          <p:cNvSpPr txBox="true"/>
          <p:nvPr/>
        </p:nvSpPr>
        <p:spPr>
          <a:xfrm rot="0">
            <a:off x="1792522" y="3596122"/>
            <a:ext cx="6086050" cy="1389511"/>
          </a:xfrm>
          <a:prstGeom prst="rect">
            <a:avLst/>
          </a:prstGeom>
        </p:spPr>
        <p:txBody>
          <a:bodyPr anchor="t" rtlCol="false" tIns="0" lIns="0" bIns="0" rIns="0">
            <a:spAutoFit/>
          </a:bodyPr>
          <a:lstStyle/>
          <a:p>
            <a:pPr algn="ctr">
              <a:lnSpc>
                <a:spcPts val="5322"/>
              </a:lnSpc>
            </a:pPr>
            <a:r>
              <a:rPr lang="en-US" sz="3856" spc="377" u="sng">
                <a:solidFill>
                  <a:srgbClr val="231F20"/>
                </a:solidFill>
                <a:latin typeface="Codec Pro ExtraBold"/>
              </a:rPr>
              <a:t>TREND, SEASONAL &amp; RESIDU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DAFqLZvuelI</dc:identifier>
  <dcterms:modified xsi:type="dcterms:W3CDTF">2011-08-01T06:04:30Z</dcterms:modified>
  <cp:revision>1</cp:revision>
  <dc:title>Final Project_M.D.T</dc:title>
</cp:coreProperties>
</file>